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320" r:id="rId2"/>
    <p:sldId id="344" r:id="rId3"/>
    <p:sldId id="347" r:id="rId4"/>
    <p:sldId id="349" r:id="rId5"/>
    <p:sldId id="350" r:id="rId6"/>
    <p:sldId id="368" r:id="rId7"/>
    <p:sldId id="369" r:id="rId8"/>
    <p:sldId id="372" r:id="rId9"/>
    <p:sldId id="373" r:id="rId10"/>
    <p:sldId id="371" r:id="rId11"/>
    <p:sldId id="370" r:id="rId12"/>
    <p:sldId id="348" r:id="rId13"/>
    <p:sldId id="367" r:id="rId14"/>
  </p:sldIdLst>
  <p:sldSz cx="9144000" cy="6858000" type="screen4x3"/>
  <p:notesSz cx="7315200" cy="9601200"/>
  <p:defaultTextStyle>
    <a:defPPr>
      <a:defRPr lang="en-US"/>
    </a:defPPr>
    <a:lvl1pPr algn="ctr" rtl="0" fontAlgn="base">
      <a:spcBef>
        <a:spcPct val="0"/>
      </a:spcBef>
      <a:spcAft>
        <a:spcPct val="0"/>
      </a:spcAft>
      <a:defRPr sz="4000" kern="1200">
        <a:solidFill>
          <a:schemeClr val="tx1"/>
        </a:solidFill>
        <a:latin typeface="Arial" charset="0"/>
        <a:ea typeface="ＭＳ Ｐゴシック" charset="0"/>
        <a:cs typeface="+mn-cs"/>
      </a:defRPr>
    </a:lvl1pPr>
    <a:lvl2pPr marL="457200" algn="ctr" rtl="0" fontAlgn="base">
      <a:spcBef>
        <a:spcPct val="0"/>
      </a:spcBef>
      <a:spcAft>
        <a:spcPct val="0"/>
      </a:spcAft>
      <a:defRPr sz="4000" kern="1200">
        <a:solidFill>
          <a:schemeClr val="tx1"/>
        </a:solidFill>
        <a:latin typeface="Arial" charset="0"/>
        <a:ea typeface="ＭＳ Ｐゴシック" charset="0"/>
        <a:cs typeface="+mn-cs"/>
      </a:defRPr>
    </a:lvl2pPr>
    <a:lvl3pPr marL="914400" algn="ctr" rtl="0" fontAlgn="base">
      <a:spcBef>
        <a:spcPct val="0"/>
      </a:spcBef>
      <a:spcAft>
        <a:spcPct val="0"/>
      </a:spcAft>
      <a:defRPr sz="4000" kern="1200">
        <a:solidFill>
          <a:schemeClr val="tx1"/>
        </a:solidFill>
        <a:latin typeface="Arial" charset="0"/>
        <a:ea typeface="ＭＳ Ｐゴシック" charset="0"/>
        <a:cs typeface="+mn-cs"/>
      </a:defRPr>
    </a:lvl3pPr>
    <a:lvl4pPr marL="1371600" algn="ctr" rtl="0" fontAlgn="base">
      <a:spcBef>
        <a:spcPct val="0"/>
      </a:spcBef>
      <a:spcAft>
        <a:spcPct val="0"/>
      </a:spcAft>
      <a:defRPr sz="4000" kern="1200">
        <a:solidFill>
          <a:schemeClr val="tx1"/>
        </a:solidFill>
        <a:latin typeface="Arial" charset="0"/>
        <a:ea typeface="ＭＳ Ｐゴシック" charset="0"/>
        <a:cs typeface="+mn-cs"/>
      </a:defRPr>
    </a:lvl4pPr>
    <a:lvl5pPr marL="1828800" algn="ctr" rtl="0" fontAlgn="base">
      <a:spcBef>
        <a:spcPct val="0"/>
      </a:spcBef>
      <a:spcAft>
        <a:spcPct val="0"/>
      </a:spcAft>
      <a:defRPr sz="4000" kern="1200">
        <a:solidFill>
          <a:schemeClr val="tx1"/>
        </a:solidFill>
        <a:latin typeface="Arial" charset="0"/>
        <a:ea typeface="ＭＳ Ｐゴシック" charset="0"/>
        <a:cs typeface="+mn-cs"/>
      </a:defRPr>
    </a:lvl5pPr>
    <a:lvl6pPr marL="2286000" algn="l" defTabSz="457200" rtl="0" eaLnBrk="1" latinLnBrk="0" hangingPunct="1">
      <a:defRPr sz="4000" kern="1200">
        <a:solidFill>
          <a:schemeClr val="tx1"/>
        </a:solidFill>
        <a:latin typeface="Arial" charset="0"/>
        <a:ea typeface="ＭＳ Ｐゴシック" charset="0"/>
        <a:cs typeface="+mn-cs"/>
      </a:defRPr>
    </a:lvl6pPr>
    <a:lvl7pPr marL="2743200" algn="l" defTabSz="457200" rtl="0" eaLnBrk="1" latinLnBrk="0" hangingPunct="1">
      <a:defRPr sz="4000" kern="1200">
        <a:solidFill>
          <a:schemeClr val="tx1"/>
        </a:solidFill>
        <a:latin typeface="Arial" charset="0"/>
        <a:ea typeface="ＭＳ Ｐゴシック" charset="0"/>
        <a:cs typeface="+mn-cs"/>
      </a:defRPr>
    </a:lvl7pPr>
    <a:lvl8pPr marL="3200400" algn="l" defTabSz="457200" rtl="0" eaLnBrk="1" latinLnBrk="0" hangingPunct="1">
      <a:defRPr sz="4000" kern="1200">
        <a:solidFill>
          <a:schemeClr val="tx1"/>
        </a:solidFill>
        <a:latin typeface="Arial" charset="0"/>
        <a:ea typeface="ＭＳ Ｐゴシック" charset="0"/>
        <a:cs typeface="+mn-cs"/>
      </a:defRPr>
    </a:lvl8pPr>
    <a:lvl9pPr marL="3657600" algn="l" defTabSz="457200" rtl="0" eaLnBrk="1" latinLnBrk="0" hangingPunct="1">
      <a:defRPr sz="4000"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D8E1F4"/>
    <a:srgbClr val="DBEAF1"/>
    <a:srgbClr val="EAEAEA"/>
    <a:srgbClr val="FFCC00"/>
    <a:srgbClr val="969696"/>
    <a:srgbClr val="B2B2B2"/>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Estil mitjà 2 - èmfasi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6" autoAdjust="0"/>
    <p:restoredTop sz="92630" autoAdjust="0"/>
  </p:normalViewPr>
  <p:slideViewPr>
    <p:cSldViewPr snapToGrid="0">
      <p:cViewPr varScale="1">
        <p:scale>
          <a:sx n="73" d="100"/>
          <a:sy n="73" d="100"/>
        </p:scale>
        <p:origin x="-184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349"/>
    </p:cViewPr>
  </p:sorterViewPr>
  <p:notesViewPr>
    <p:cSldViewPr snapToGrid="0">
      <p:cViewPr>
        <p:scale>
          <a:sx n="75" d="100"/>
          <a:sy n="75" d="100"/>
        </p:scale>
        <p:origin x="-994" y="-58"/>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3171825"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ea typeface="+mn-ea"/>
              </a:defRPr>
            </a:lvl1pPr>
          </a:lstStyle>
          <a:p>
            <a:pPr>
              <a:defRPr/>
            </a:pPr>
            <a:endParaRPr lang="en-US"/>
          </a:p>
        </p:txBody>
      </p:sp>
      <p:sp>
        <p:nvSpPr>
          <p:cNvPr id="106499" name="Rectangle 3"/>
          <p:cNvSpPr>
            <a:spLocks noGrp="1" noChangeArrowheads="1"/>
          </p:cNvSpPr>
          <p:nvPr>
            <p:ph type="dt" sz="quarter" idx="1"/>
          </p:nvPr>
        </p:nvSpPr>
        <p:spPr bwMode="auto">
          <a:xfrm>
            <a:off x="4141788" y="0"/>
            <a:ext cx="3171825"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106500" name="Rectangle 4"/>
          <p:cNvSpPr>
            <a:spLocks noGrp="1" noChangeArrowheads="1"/>
          </p:cNvSpPr>
          <p:nvPr>
            <p:ph type="ftr" sz="quarter" idx="2"/>
          </p:nvPr>
        </p:nvSpPr>
        <p:spPr bwMode="auto">
          <a:xfrm>
            <a:off x="0" y="9120188"/>
            <a:ext cx="3171825"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ea typeface="+mn-ea"/>
              </a:defRPr>
            </a:lvl1pPr>
          </a:lstStyle>
          <a:p>
            <a:pPr>
              <a:defRPr/>
            </a:pPr>
            <a:endParaRPr lang="en-US"/>
          </a:p>
        </p:txBody>
      </p:sp>
      <p:sp>
        <p:nvSpPr>
          <p:cNvPr id="106501" name="Rectangle 5"/>
          <p:cNvSpPr>
            <a:spLocks noGrp="1" noChangeArrowheads="1"/>
          </p:cNvSpPr>
          <p:nvPr>
            <p:ph type="sldNum" sz="quarter" idx="3"/>
          </p:nvPr>
        </p:nvSpPr>
        <p:spPr bwMode="auto">
          <a:xfrm>
            <a:off x="4141788" y="9120188"/>
            <a:ext cx="3171825"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C79BC34-030F-6941-B74C-36481D98A00E}" type="slidenum">
              <a:rPr lang="en-US"/>
              <a:pPr/>
              <a:t>‹#›</a:t>
            </a:fld>
            <a:endParaRPr lang="en-US"/>
          </a:p>
        </p:txBody>
      </p:sp>
    </p:spTree>
    <p:extLst>
      <p:ext uri="{BB962C8B-B14F-4D97-AF65-F5344CB8AC3E}">
        <p14:creationId xmlns:p14="http://schemas.microsoft.com/office/powerpoint/2010/main" val="3836903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71825"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ea typeface="+mn-ea"/>
              </a:defRPr>
            </a:lvl1pPr>
          </a:lstStyle>
          <a:p>
            <a:pPr>
              <a:defRPr/>
            </a:pPr>
            <a:endParaRPr lang="en-US"/>
          </a:p>
        </p:txBody>
      </p:sp>
      <p:sp>
        <p:nvSpPr>
          <p:cNvPr id="105475" name="Rectangle 3"/>
          <p:cNvSpPr>
            <a:spLocks noGrp="1" noChangeArrowheads="1"/>
          </p:cNvSpPr>
          <p:nvPr>
            <p:ph type="dt" idx="1"/>
          </p:nvPr>
        </p:nvSpPr>
        <p:spPr bwMode="auto">
          <a:xfrm>
            <a:off x="4141788" y="0"/>
            <a:ext cx="3171825"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257300" y="720725"/>
            <a:ext cx="4802188"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5477" name="Rectangle 5"/>
          <p:cNvSpPr>
            <a:spLocks noGrp="1" noChangeArrowheads="1"/>
          </p:cNvSpPr>
          <p:nvPr>
            <p:ph type="body" sz="quarter" idx="3"/>
          </p:nvPr>
        </p:nvSpPr>
        <p:spPr bwMode="auto">
          <a:xfrm>
            <a:off x="731838" y="4559300"/>
            <a:ext cx="5851525" cy="4321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5478" name="Rectangle 6"/>
          <p:cNvSpPr>
            <a:spLocks noGrp="1" noChangeArrowheads="1"/>
          </p:cNvSpPr>
          <p:nvPr>
            <p:ph type="ftr" sz="quarter" idx="4"/>
          </p:nvPr>
        </p:nvSpPr>
        <p:spPr bwMode="auto">
          <a:xfrm>
            <a:off x="0" y="9120188"/>
            <a:ext cx="3171825"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ea typeface="+mn-ea"/>
              </a:defRPr>
            </a:lvl1pPr>
          </a:lstStyle>
          <a:p>
            <a:pPr>
              <a:defRPr/>
            </a:pPr>
            <a:endParaRPr lang="en-US"/>
          </a:p>
        </p:txBody>
      </p:sp>
      <p:sp>
        <p:nvSpPr>
          <p:cNvPr id="105479" name="Rectangle 7"/>
          <p:cNvSpPr>
            <a:spLocks noGrp="1" noChangeArrowheads="1"/>
          </p:cNvSpPr>
          <p:nvPr>
            <p:ph type="sldNum" sz="quarter" idx="5"/>
          </p:nvPr>
        </p:nvSpPr>
        <p:spPr bwMode="auto">
          <a:xfrm>
            <a:off x="4141788" y="9120188"/>
            <a:ext cx="3171825"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4FB798C-1A6D-5146-9A9E-781FC3F721BA}" type="slidenum">
              <a:rPr lang="en-US"/>
              <a:pPr/>
              <a:t>‹#›</a:t>
            </a:fld>
            <a:endParaRPr lang="en-US"/>
          </a:p>
        </p:txBody>
      </p:sp>
    </p:spTree>
    <p:extLst>
      <p:ext uri="{BB962C8B-B14F-4D97-AF65-F5344CB8AC3E}">
        <p14:creationId xmlns:p14="http://schemas.microsoft.com/office/powerpoint/2010/main" val="9709890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Not </a:t>
            </a:r>
            <a:r>
              <a:rPr lang="fr-FR" dirty="0" err="1" smtClean="0"/>
              <a:t>coming</a:t>
            </a:r>
            <a:r>
              <a:rPr lang="fr-FR" dirty="0" smtClean="0"/>
              <a:t> back on first </a:t>
            </a:r>
            <a:r>
              <a:rPr lang="fr-FR" dirty="0" err="1" smtClean="0"/>
              <a:t>pre-financing</a:t>
            </a:r>
            <a:r>
              <a:rPr lang="fr-FR" dirty="0" smtClean="0"/>
              <a:t> as all </a:t>
            </a:r>
            <a:r>
              <a:rPr lang="fr-FR" dirty="0" err="1" smtClean="0"/>
              <a:t>got</a:t>
            </a:r>
            <a:r>
              <a:rPr lang="fr-FR" dirty="0" smtClean="0"/>
              <a:t> </a:t>
            </a:r>
            <a:r>
              <a:rPr lang="fr-FR" dirty="0" err="1" smtClean="0"/>
              <a:t>it</a:t>
            </a:r>
            <a:r>
              <a:rPr lang="fr-FR" dirty="0" smtClean="0"/>
              <a:t>?</a:t>
            </a:r>
            <a:endParaRPr lang="fr-FR" dirty="0"/>
          </a:p>
        </p:txBody>
      </p:sp>
      <p:sp>
        <p:nvSpPr>
          <p:cNvPr id="4" name="Espace réservé du numéro de diapositive 3"/>
          <p:cNvSpPr>
            <a:spLocks noGrp="1"/>
          </p:cNvSpPr>
          <p:nvPr>
            <p:ph type="sldNum" sz="quarter" idx="10"/>
          </p:nvPr>
        </p:nvSpPr>
        <p:spPr/>
        <p:txBody>
          <a:bodyPr/>
          <a:lstStyle/>
          <a:p>
            <a:fld id="{94FB798C-1A6D-5146-9A9E-781FC3F721BA}" type="slidenum">
              <a:rPr lang="en-US" smtClean="0"/>
              <a:pPr/>
              <a:t>6</a:t>
            </a:fld>
            <a:endParaRPr lang="en-US"/>
          </a:p>
        </p:txBody>
      </p:sp>
    </p:spTree>
    <p:extLst>
      <p:ext uri="{BB962C8B-B14F-4D97-AF65-F5344CB8AC3E}">
        <p14:creationId xmlns:p14="http://schemas.microsoft.com/office/powerpoint/2010/main" val="935848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Eg</a:t>
            </a:r>
            <a:r>
              <a:rPr lang="fr-FR" dirty="0" smtClean="0"/>
              <a:t> if JMA </a:t>
            </a:r>
            <a:r>
              <a:rPr lang="fr-FR" dirty="0" err="1" smtClean="0"/>
              <a:t>commits</a:t>
            </a:r>
            <a:r>
              <a:rPr lang="fr-FR" dirty="0" smtClean="0"/>
              <a:t> to </a:t>
            </a:r>
            <a:r>
              <a:rPr lang="fr-FR" dirty="0" err="1" smtClean="0"/>
              <a:t>co-finance</a:t>
            </a:r>
            <a:r>
              <a:rPr lang="fr-FR" baseline="0" dirty="0" smtClean="0"/>
              <a:t> </a:t>
            </a:r>
            <a:r>
              <a:rPr lang="fr-FR" baseline="0" dirty="0" err="1" smtClean="0"/>
              <a:t>your</a:t>
            </a:r>
            <a:r>
              <a:rPr lang="fr-FR" baseline="0" dirty="0" smtClean="0"/>
              <a:t> </a:t>
            </a:r>
            <a:r>
              <a:rPr lang="fr-FR" baseline="0" dirty="0" err="1" smtClean="0"/>
              <a:t>project</a:t>
            </a:r>
            <a:r>
              <a:rPr lang="fr-FR" baseline="0" dirty="0" smtClean="0"/>
              <a:t> </a:t>
            </a:r>
            <a:r>
              <a:rPr lang="fr-FR" baseline="0" dirty="0" err="1" smtClean="0"/>
              <a:t>at</a:t>
            </a:r>
            <a:r>
              <a:rPr lang="fr-FR" baseline="0" dirty="0" smtClean="0"/>
              <a:t> 90%, </a:t>
            </a:r>
            <a:r>
              <a:rPr lang="fr-FR" baseline="0" dirty="0" err="1" smtClean="0"/>
              <a:t>should</a:t>
            </a:r>
            <a:r>
              <a:rPr lang="fr-FR" baseline="0" dirty="0" smtClean="0"/>
              <a:t> </a:t>
            </a:r>
            <a:r>
              <a:rPr lang="fr-FR" baseline="0" dirty="0" err="1" smtClean="0"/>
              <a:t>apply</a:t>
            </a:r>
            <a:r>
              <a:rPr lang="fr-FR" baseline="0" dirty="0" smtClean="0"/>
              <a:t> 90% - </a:t>
            </a:r>
            <a:r>
              <a:rPr lang="fr-FR" baseline="0" dirty="0" err="1" smtClean="0"/>
              <a:t>will</a:t>
            </a:r>
            <a:r>
              <a:rPr lang="fr-FR" baseline="0" dirty="0" smtClean="0"/>
              <a:t> </a:t>
            </a:r>
            <a:r>
              <a:rPr lang="fr-FR" baseline="0" dirty="0" err="1" smtClean="0"/>
              <a:t>take</a:t>
            </a:r>
            <a:r>
              <a:rPr lang="fr-FR" baseline="0" dirty="0" smtClean="0"/>
              <a:t> an </a:t>
            </a:r>
            <a:r>
              <a:rPr lang="fr-FR" baseline="0" dirty="0" err="1" smtClean="0"/>
              <a:t>example</a:t>
            </a:r>
            <a:r>
              <a:rPr lang="fr-FR" baseline="0" dirty="0" smtClean="0"/>
              <a:t> </a:t>
            </a:r>
            <a:r>
              <a:rPr lang="fr-FR" baseline="0" dirty="0" err="1" smtClean="0"/>
              <a:t>next</a:t>
            </a:r>
            <a:r>
              <a:rPr lang="fr-FR" baseline="0" dirty="0" smtClean="0"/>
              <a:t> </a:t>
            </a:r>
            <a:r>
              <a:rPr lang="fr-FR" baseline="0" dirty="0" err="1" smtClean="0"/>
              <a:t>slide</a:t>
            </a:r>
            <a:r>
              <a:rPr lang="fr-FR" baseline="0" dirty="0" smtClean="0"/>
              <a:t>!</a:t>
            </a:r>
            <a:endParaRPr lang="fr-FR" dirty="0"/>
          </a:p>
        </p:txBody>
      </p:sp>
      <p:sp>
        <p:nvSpPr>
          <p:cNvPr id="4" name="Espace réservé du numéro de diapositive 3"/>
          <p:cNvSpPr>
            <a:spLocks noGrp="1"/>
          </p:cNvSpPr>
          <p:nvPr>
            <p:ph type="sldNum" sz="quarter" idx="10"/>
          </p:nvPr>
        </p:nvSpPr>
        <p:spPr/>
        <p:txBody>
          <a:bodyPr/>
          <a:lstStyle/>
          <a:p>
            <a:fld id="{94FB798C-1A6D-5146-9A9E-781FC3F721BA}" type="slidenum">
              <a:rPr lang="en-US" smtClean="0"/>
              <a:pPr/>
              <a:t>8</a:t>
            </a:fld>
            <a:endParaRPr lang="en-US"/>
          </a:p>
        </p:txBody>
      </p:sp>
    </p:spTree>
    <p:extLst>
      <p:ext uri="{BB962C8B-B14F-4D97-AF65-F5344CB8AC3E}">
        <p14:creationId xmlns:p14="http://schemas.microsoft.com/office/powerpoint/2010/main" val="212872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Eg</a:t>
            </a:r>
            <a:r>
              <a:rPr lang="fr-FR" dirty="0" smtClean="0"/>
              <a:t> if JMA </a:t>
            </a:r>
            <a:r>
              <a:rPr lang="fr-FR" dirty="0" err="1" smtClean="0"/>
              <a:t>commits</a:t>
            </a:r>
            <a:r>
              <a:rPr lang="fr-FR" dirty="0" smtClean="0"/>
              <a:t> to </a:t>
            </a:r>
            <a:r>
              <a:rPr lang="fr-FR" dirty="0" err="1" smtClean="0"/>
              <a:t>co-finance</a:t>
            </a:r>
            <a:r>
              <a:rPr lang="fr-FR" baseline="0" dirty="0" smtClean="0"/>
              <a:t> </a:t>
            </a:r>
            <a:r>
              <a:rPr lang="fr-FR" baseline="0" dirty="0" err="1" smtClean="0"/>
              <a:t>your</a:t>
            </a:r>
            <a:r>
              <a:rPr lang="fr-FR" baseline="0" dirty="0" smtClean="0"/>
              <a:t> </a:t>
            </a:r>
            <a:r>
              <a:rPr lang="fr-FR" baseline="0" dirty="0" err="1" smtClean="0"/>
              <a:t>project</a:t>
            </a:r>
            <a:r>
              <a:rPr lang="fr-FR" baseline="0" dirty="0" smtClean="0"/>
              <a:t> </a:t>
            </a:r>
            <a:r>
              <a:rPr lang="fr-FR" baseline="0" dirty="0" err="1" smtClean="0"/>
              <a:t>at</a:t>
            </a:r>
            <a:r>
              <a:rPr lang="fr-FR" baseline="0" dirty="0" smtClean="0"/>
              <a:t> 90%, </a:t>
            </a:r>
            <a:r>
              <a:rPr lang="fr-FR" baseline="0" dirty="0" err="1" smtClean="0"/>
              <a:t>should</a:t>
            </a:r>
            <a:r>
              <a:rPr lang="fr-FR" baseline="0" dirty="0" smtClean="0"/>
              <a:t> </a:t>
            </a:r>
            <a:r>
              <a:rPr lang="fr-FR" baseline="0" dirty="0" err="1" smtClean="0"/>
              <a:t>apply</a:t>
            </a:r>
            <a:r>
              <a:rPr lang="fr-FR" baseline="0" dirty="0" smtClean="0"/>
              <a:t> 90% - </a:t>
            </a:r>
            <a:r>
              <a:rPr lang="fr-FR" baseline="0" dirty="0" err="1" smtClean="0"/>
              <a:t>will</a:t>
            </a:r>
            <a:r>
              <a:rPr lang="fr-FR" baseline="0" dirty="0" smtClean="0"/>
              <a:t> </a:t>
            </a:r>
            <a:r>
              <a:rPr lang="fr-FR" baseline="0" dirty="0" err="1" smtClean="0"/>
              <a:t>take</a:t>
            </a:r>
            <a:r>
              <a:rPr lang="fr-FR" baseline="0" dirty="0" smtClean="0"/>
              <a:t> an </a:t>
            </a:r>
            <a:r>
              <a:rPr lang="fr-FR" baseline="0" dirty="0" err="1" smtClean="0"/>
              <a:t>example</a:t>
            </a:r>
            <a:r>
              <a:rPr lang="fr-FR" baseline="0" dirty="0" smtClean="0"/>
              <a:t> </a:t>
            </a:r>
            <a:r>
              <a:rPr lang="fr-FR" baseline="0" dirty="0" err="1" smtClean="0"/>
              <a:t>next</a:t>
            </a:r>
            <a:r>
              <a:rPr lang="fr-FR" baseline="0" dirty="0" smtClean="0"/>
              <a:t> </a:t>
            </a:r>
            <a:r>
              <a:rPr lang="fr-FR" baseline="0" dirty="0" err="1" smtClean="0"/>
              <a:t>slide</a:t>
            </a:r>
            <a:r>
              <a:rPr lang="fr-FR" baseline="0" dirty="0" smtClean="0"/>
              <a:t>!</a:t>
            </a:r>
          </a:p>
          <a:p>
            <a:r>
              <a:rPr lang="fr-FR" baseline="0" dirty="0" smtClean="0"/>
              <a:t>2</a:t>
            </a:r>
            <a:r>
              <a:rPr lang="fr-FR" baseline="30000" dirty="0" smtClean="0"/>
              <a:t>nd</a:t>
            </a:r>
            <a:r>
              <a:rPr lang="fr-FR" baseline="0" dirty="0" smtClean="0"/>
              <a:t> </a:t>
            </a:r>
            <a:r>
              <a:rPr lang="fr-FR" baseline="0" dirty="0" err="1" smtClean="0"/>
              <a:t>pre-financing</a:t>
            </a:r>
            <a:r>
              <a:rPr lang="fr-FR" baseline="0" dirty="0" smtClean="0"/>
              <a:t> </a:t>
            </a:r>
            <a:r>
              <a:rPr lang="fr-FR" baseline="0" dirty="0" err="1" smtClean="0"/>
              <a:t>is</a:t>
            </a:r>
            <a:r>
              <a:rPr lang="fr-FR" baseline="0" dirty="0" smtClean="0"/>
              <a:t> </a:t>
            </a:r>
            <a:r>
              <a:rPr lang="fr-FR" baseline="0" dirty="0" err="1" smtClean="0"/>
              <a:t>already</a:t>
            </a:r>
            <a:r>
              <a:rPr lang="fr-FR" baseline="0" dirty="0" smtClean="0"/>
              <a:t> </a:t>
            </a:r>
            <a:r>
              <a:rPr lang="fr-FR" baseline="0" dirty="0" err="1" smtClean="0"/>
              <a:t>calculated</a:t>
            </a:r>
            <a:r>
              <a:rPr lang="fr-FR" baseline="0" dirty="0" smtClean="0"/>
              <a:t>/</a:t>
            </a:r>
            <a:r>
              <a:rPr lang="fr-FR" baseline="0" dirty="0" err="1" smtClean="0"/>
              <a:t>indicated</a:t>
            </a:r>
            <a:r>
              <a:rPr lang="fr-FR" baseline="0" dirty="0" smtClean="0"/>
              <a:t> in </a:t>
            </a:r>
            <a:r>
              <a:rPr lang="fr-FR" baseline="0" dirty="0" err="1" smtClean="0"/>
              <a:t>contract</a:t>
            </a:r>
            <a:endParaRPr lang="fr-FR" baseline="0" dirty="0" smtClean="0"/>
          </a:p>
          <a:p>
            <a:r>
              <a:rPr lang="fr-FR" baseline="0" dirty="0" smtClean="0"/>
              <a:t>Of course maximum </a:t>
            </a:r>
            <a:r>
              <a:rPr lang="fr-FR" baseline="0" dirty="0" err="1" smtClean="0"/>
              <a:t>amount</a:t>
            </a:r>
            <a:r>
              <a:rPr lang="fr-FR" baseline="0" dirty="0" smtClean="0"/>
              <a:t>, </a:t>
            </a:r>
            <a:r>
              <a:rPr lang="fr-FR" baseline="0" dirty="0" err="1" smtClean="0"/>
              <a:t>will</a:t>
            </a:r>
            <a:r>
              <a:rPr lang="fr-FR" baseline="0" dirty="0" smtClean="0"/>
              <a:t> </a:t>
            </a:r>
            <a:r>
              <a:rPr lang="fr-FR" baseline="0" dirty="0" err="1" smtClean="0"/>
              <a:t>be</a:t>
            </a:r>
            <a:r>
              <a:rPr lang="fr-FR" baseline="0" dirty="0" smtClean="0"/>
              <a:t> </a:t>
            </a:r>
            <a:r>
              <a:rPr lang="fr-FR" baseline="0" dirty="0" err="1" smtClean="0"/>
              <a:t>paid</a:t>
            </a:r>
            <a:r>
              <a:rPr lang="fr-FR" baseline="0" dirty="0" smtClean="0"/>
              <a:t> on </a:t>
            </a:r>
            <a:r>
              <a:rPr lang="fr-FR" baseline="0" dirty="0" err="1" smtClean="0"/>
              <a:t>applying</a:t>
            </a:r>
            <a:r>
              <a:rPr lang="fr-FR" baseline="0" dirty="0" smtClean="0"/>
              <a:t> % to real </a:t>
            </a:r>
            <a:r>
              <a:rPr lang="fr-FR" baseline="0" dirty="0" err="1" smtClean="0"/>
              <a:t>costs</a:t>
            </a:r>
            <a:endParaRPr lang="fr-FR" dirty="0"/>
          </a:p>
        </p:txBody>
      </p:sp>
      <p:sp>
        <p:nvSpPr>
          <p:cNvPr id="4" name="Espace réservé du numéro de diapositive 3"/>
          <p:cNvSpPr>
            <a:spLocks noGrp="1"/>
          </p:cNvSpPr>
          <p:nvPr>
            <p:ph type="sldNum" sz="quarter" idx="10"/>
          </p:nvPr>
        </p:nvSpPr>
        <p:spPr/>
        <p:txBody>
          <a:bodyPr/>
          <a:lstStyle/>
          <a:p>
            <a:fld id="{94FB798C-1A6D-5146-9A9E-781FC3F721BA}" type="slidenum">
              <a:rPr lang="en-US" smtClean="0"/>
              <a:pPr/>
              <a:t>9</a:t>
            </a:fld>
            <a:endParaRPr lang="en-US"/>
          </a:p>
        </p:txBody>
      </p:sp>
    </p:spTree>
    <p:extLst>
      <p:ext uri="{BB962C8B-B14F-4D97-AF65-F5344CB8AC3E}">
        <p14:creationId xmlns:p14="http://schemas.microsoft.com/office/powerpoint/2010/main" val="2128729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If </a:t>
            </a:r>
            <a:r>
              <a:rPr lang="fr-FR" dirty="0" err="1" smtClean="0"/>
              <a:t>spends</a:t>
            </a:r>
            <a:r>
              <a:rPr lang="fr-FR" dirty="0" smtClean="0"/>
              <a:t> more, </a:t>
            </a:r>
            <a:r>
              <a:rPr lang="fr-FR" dirty="0" err="1" smtClean="0"/>
              <a:t>grant</a:t>
            </a:r>
            <a:r>
              <a:rPr lang="fr-FR" dirty="0" smtClean="0"/>
              <a:t> </a:t>
            </a:r>
            <a:r>
              <a:rPr lang="fr-FR" dirty="0" err="1" smtClean="0"/>
              <a:t>remains</a:t>
            </a:r>
            <a:r>
              <a:rPr lang="fr-FR" dirty="0" smtClean="0"/>
              <a:t> </a:t>
            </a:r>
            <a:r>
              <a:rPr lang="fr-FR" dirty="0" err="1" smtClean="0"/>
              <a:t>at</a:t>
            </a:r>
            <a:r>
              <a:rPr lang="fr-FR" dirty="0" smtClean="0"/>
              <a:t> </a:t>
            </a:r>
            <a:r>
              <a:rPr lang="fr-FR" dirty="0" err="1" smtClean="0"/>
              <a:t>its</a:t>
            </a:r>
            <a:r>
              <a:rPr lang="fr-FR" dirty="0" smtClean="0"/>
              <a:t> maximum. If </a:t>
            </a:r>
            <a:r>
              <a:rPr lang="fr-FR" dirty="0" err="1" smtClean="0"/>
              <a:t>spend</a:t>
            </a:r>
            <a:r>
              <a:rPr lang="fr-FR" dirty="0" smtClean="0"/>
              <a:t> </a:t>
            </a:r>
            <a:r>
              <a:rPr lang="fr-FR" dirty="0" err="1" smtClean="0"/>
              <a:t>less</a:t>
            </a:r>
            <a:r>
              <a:rPr lang="fr-FR" dirty="0" smtClean="0"/>
              <a:t>, </a:t>
            </a:r>
            <a:r>
              <a:rPr lang="fr-FR" dirty="0" err="1" smtClean="0"/>
              <a:t>get</a:t>
            </a:r>
            <a:r>
              <a:rPr lang="fr-FR" dirty="0" smtClean="0"/>
              <a:t> the </a:t>
            </a:r>
            <a:r>
              <a:rPr lang="fr-FR" dirty="0" err="1" smtClean="0"/>
              <a:t>same</a:t>
            </a:r>
            <a:r>
              <a:rPr lang="fr-FR" dirty="0" smtClean="0"/>
              <a:t> % </a:t>
            </a:r>
            <a:r>
              <a:rPr lang="fr-FR" dirty="0" err="1" smtClean="0"/>
              <a:t>applying</a:t>
            </a:r>
            <a:r>
              <a:rPr lang="fr-FR" baseline="0" dirty="0" smtClean="0"/>
              <a:t> to </a:t>
            </a:r>
            <a:r>
              <a:rPr lang="fr-FR" baseline="0" dirty="0" err="1" smtClean="0"/>
              <a:t>less</a:t>
            </a:r>
            <a:r>
              <a:rPr lang="fr-FR" baseline="0" dirty="0" smtClean="0"/>
              <a:t>. If </a:t>
            </a:r>
            <a:r>
              <a:rPr lang="fr-FR" baseline="0" dirty="0" err="1" smtClean="0"/>
              <a:t>even</a:t>
            </a:r>
            <a:r>
              <a:rPr lang="fr-FR" baseline="0" dirty="0" smtClean="0"/>
              <a:t> </a:t>
            </a:r>
            <a:r>
              <a:rPr lang="fr-FR" baseline="0" dirty="0" err="1" smtClean="0"/>
              <a:t>less</a:t>
            </a:r>
            <a:r>
              <a:rPr lang="fr-FR" baseline="0" dirty="0" smtClean="0"/>
              <a:t>, </a:t>
            </a:r>
            <a:r>
              <a:rPr lang="fr-FR" baseline="0" dirty="0" err="1" smtClean="0"/>
              <a:t>recoveries</a:t>
            </a:r>
            <a:r>
              <a:rPr lang="fr-FR" baseline="0" dirty="0" smtClean="0"/>
              <a:t>!</a:t>
            </a:r>
            <a:endParaRPr lang="fr-FR" dirty="0"/>
          </a:p>
        </p:txBody>
      </p:sp>
      <p:sp>
        <p:nvSpPr>
          <p:cNvPr id="4" name="Espace réservé du numéro de diapositive 3"/>
          <p:cNvSpPr>
            <a:spLocks noGrp="1"/>
          </p:cNvSpPr>
          <p:nvPr>
            <p:ph type="sldNum" sz="quarter" idx="10"/>
          </p:nvPr>
        </p:nvSpPr>
        <p:spPr/>
        <p:txBody>
          <a:bodyPr/>
          <a:lstStyle/>
          <a:p>
            <a:fld id="{94FB798C-1A6D-5146-9A9E-781FC3F721BA}" type="slidenum">
              <a:rPr lang="en-US" smtClean="0"/>
              <a:pPr/>
              <a:t>10</a:t>
            </a:fld>
            <a:endParaRPr lang="en-US"/>
          </a:p>
        </p:txBody>
      </p:sp>
    </p:spTree>
    <p:extLst>
      <p:ext uri="{BB962C8B-B14F-4D97-AF65-F5344CB8AC3E}">
        <p14:creationId xmlns:p14="http://schemas.microsoft.com/office/powerpoint/2010/main" val="18806731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ol">
    <p:spTree>
      <p:nvGrpSpPr>
        <p:cNvPr id="1" name=""/>
        <p:cNvGrpSpPr/>
        <p:nvPr/>
      </p:nvGrpSpPr>
      <p:grpSpPr>
        <a:xfrm>
          <a:off x="0" y="0"/>
          <a:ext cx="0" cy="0"/>
          <a:chOff x="0" y="0"/>
          <a:chExt cx="0" cy="0"/>
        </a:xfrm>
      </p:grpSpPr>
      <p:sp>
        <p:nvSpPr>
          <p:cNvPr id="4" name="Rectangle 1052"/>
          <p:cNvSpPr>
            <a:spLocks noChangeArrowheads="1"/>
          </p:cNvSpPr>
          <p:nvPr userDrawn="1"/>
        </p:nvSpPr>
        <p:spPr bwMode="auto">
          <a:xfrm>
            <a:off x="627063" y="6308725"/>
            <a:ext cx="7291387" cy="42863"/>
          </a:xfrm>
          <a:prstGeom prst="rect">
            <a:avLst/>
          </a:prstGeom>
          <a:gradFill rotWithShape="1">
            <a:gsLst>
              <a:gs pos="0">
                <a:srgbClr val="FFFFFF"/>
              </a:gs>
              <a:gs pos="50000">
                <a:srgbClr val="FFCC00"/>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5" name="Rectangle 1034"/>
          <p:cNvSpPr>
            <a:spLocks noChangeArrowheads="1"/>
          </p:cNvSpPr>
          <p:nvPr userDrawn="1"/>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s-ES"/>
          </a:p>
        </p:txBody>
      </p:sp>
      <p:pic>
        <p:nvPicPr>
          <p:cNvPr id="6" name="Picture 1042" descr="RCBI web_banner"/>
          <p:cNvPicPr>
            <a:picLocks noChangeAspect="1" noChangeArrowheads="1"/>
          </p:cNvPicPr>
          <p:nvPr userDrawn="1"/>
        </p:nvPicPr>
        <p:blipFill>
          <a:blip r:embed="rId2">
            <a:extLst>
              <a:ext uri="{28A0092B-C50C-407E-A947-70E740481C1C}">
                <a14:useLocalDpi xmlns:a14="http://schemas.microsoft.com/office/drawing/2010/main" val="0"/>
              </a:ext>
            </a:extLst>
          </a:blip>
          <a:srcRect t="5023"/>
          <a:stretch>
            <a:fillRect/>
          </a:stretch>
        </p:blipFill>
        <p:spPr bwMode="auto">
          <a:xfrm>
            <a:off x="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45"/>
          <p:cNvSpPr>
            <a:spLocks noChangeArrowheads="1"/>
          </p:cNvSpPr>
          <p:nvPr userDrawn="1"/>
        </p:nvSpPr>
        <p:spPr bwMode="auto">
          <a:xfrm>
            <a:off x="0" y="981075"/>
            <a:ext cx="9144000" cy="7143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8" name="Text Box 1047"/>
          <p:cNvSpPr txBox="1">
            <a:spLocks noChangeArrowheads="1"/>
          </p:cNvSpPr>
          <p:nvPr userDrawn="1"/>
        </p:nvSpPr>
        <p:spPr bwMode="auto">
          <a:xfrm>
            <a:off x="0" y="6637338"/>
            <a:ext cx="1651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r>
              <a:rPr lang="fr-FR" sz="800">
                <a:solidFill>
                  <a:srgbClr val="969696"/>
                </a:solidFill>
                <a:latin typeface="Trebuchet MS" charset="0"/>
              </a:rPr>
              <a:t>Ce projet est financé par l’UE</a:t>
            </a:r>
            <a:endParaRPr lang="en-GB" sz="800">
              <a:solidFill>
                <a:srgbClr val="969696"/>
              </a:solidFill>
              <a:latin typeface="Trebuchet MS" charset="0"/>
            </a:endParaRPr>
          </a:p>
        </p:txBody>
      </p:sp>
      <p:sp>
        <p:nvSpPr>
          <p:cNvPr id="9" name="Text Box 1048"/>
          <p:cNvSpPr txBox="1">
            <a:spLocks noChangeArrowheads="1"/>
          </p:cNvSpPr>
          <p:nvPr userDrawn="1"/>
        </p:nvSpPr>
        <p:spPr bwMode="auto">
          <a:xfrm>
            <a:off x="6831013" y="6637338"/>
            <a:ext cx="23129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charset="0"/>
                <a:ea typeface="ＭＳ Ｐゴシック" charset="0"/>
              </a:defRPr>
            </a:lvl9pPr>
          </a:lstStyle>
          <a:p>
            <a:pPr algn="r" eaLnBrk="1" hangingPunct="1"/>
            <a:r>
              <a:rPr lang="fr-FR" sz="800">
                <a:solidFill>
                  <a:srgbClr val="969696"/>
                </a:solidFill>
                <a:latin typeface="Trebuchet MS" charset="0"/>
              </a:rPr>
              <a:t>et mis en œuvre par un consortium dirigé par MWH</a:t>
            </a:r>
            <a:endParaRPr lang="en-GB" sz="800">
              <a:solidFill>
                <a:srgbClr val="969696"/>
              </a:solidFill>
              <a:latin typeface="Trebuchet MS" charset="0"/>
            </a:endParaRPr>
          </a:p>
        </p:txBody>
      </p:sp>
      <p:pic>
        <p:nvPicPr>
          <p:cNvPr id="10" name="Picture 1049" descr="europe fla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7063" y="6191250"/>
            <a:ext cx="398462"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50" descr="MWH-with-tagline-RGB"/>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645400" y="6191250"/>
            <a:ext cx="13843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Rectangle 1028"/>
          <p:cNvSpPr>
            <a:spLocks noGrp="1" noChangeArrowheads="1"/>
          </p:cNvSpPr>
          <p:nvPr>
            <p:ph type="ctrTitle"/>
          </p:nvPr>
        </p:nvSpPr>
        <p:spPr>
          <a:xfrm>
            <a:off x="450850" y="2130425"/>
            <a:ext cx="8242300" cy="1470025"/>
          </a:xfrm>
          <a:effectLst>
            <a:outerShdw dist="35921" dir="2700000" algn="ctr" rotWithShape="0">
              <a:srgbClr val="EAEAEA">
                <a:alpha val="50000"/>
              </a:srgbClr>
            </a:outerShdw>
          </a:effectLst>
        </p:spPr>
        <p:txBody>
          <a:bodyPr/>
          <a:lstStyle>
            <a:lvl1pPr algn="ctr">
              <a:defRPr sz="4000">
                <a:solidFill>
                  <a:srgbClr val="FFCC00"/>
                </a:solidFill>
              </a:defRPr>
            </a:lvl1pPr>
          </a:lstStyle>
          <a:p>
            <a:r>
              <a:rPr lang="en-US"/>
              <a:t>Click to edit Master title style</a:t>
            </a:r>
          </a:p>
        </p:txBody>
      </p:sp>
      <p:sp>
        <p:nvSpPr>
          <p:cNvPr id="51222" name="Rectangle 1046"/>
          <p:cNvSpPr>
            <a:spLocks noGrp="1" noChangeArrowheads="1"/>
          </p:cNvSpPr>
          <p:nvPr>
            <p:ph type="subTitle" sz="quarter" idx="1"/>
          </p:nvPr>
        </p:nvSpPr>
        <p:spPr>
          <a:xfrm>
            <a:off x="439738" y="3886200"/>
            <a:ext cx="8264525" cy="1752600"/>
          </a:xfrm>
          <a:effectLst>
            <a:outerShdw dist="35921" dir="2700000" algn="ctr" rotWithShape="0">
              <a:srgbClr val="EAEAEA"/>
            </a:outerShdw>
          </a:effectLst>
        </p:spPr>
        <p:txBody>
          <a:bodyPr/>
          <a:lstStyle>
            <a:lvl1pPr marL="0" indent="0" algn="ctr">
              <a:buFontTx/>
              <a:buNone/>
              <a:defRPr b="0">
                <a:solidFill>
                  <a:schemeClr val="bg2"/>
                </a:solidFill>
                <a:latin typeface="Trebuchet MS" pitchFamily="34" charset="0"/>
              </a:defRPr>
            </a:lvl1pPr>
          </a:lstStyle>
          <a:p>
            <a:r>
              <a:rPr lang="en-GB"/>
              <a:t>Click to edit Master subtitle style</a:t>
            </a:r>
          </a:p>
        </p:txBody>
      </p:sp>
    </p:spTree>
    <p:extLst>
      <p:ext uri="{BB962C8B-B14F-4D97-AF65-F5344CB8AC3E}">
        <p14:creationId xmlns:p14="http://schemas.microsoft.com/office/powerpoint/2010/main" val="1981572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ol i text vertica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es-ES"/>
          </a:p>
        </p:txBody>
      </p:sp>
      <p:sp>
        <p:nvSpPr>
          <p:cNvPr id="3" name="Contenidor de text vertical 2"/>
          <p:cNvSpPr>
            <a:spLocks noGrp="1"/>
          </p:cNvSpPr>
          <p:nvPr>
            <p:ph type="body" orient="vert" idx="1"/>
          </p:nvPr>
        </p:nvSpPr>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4" name="Rectangle 54"/>
          <p:cNvSpPr>
            <a:spLocks noGrp="1" noChangeArrowheads="1"/>
          </p:cNvSpPr>
          <p:nvPr>
            <p:ph type="sldNum" sz="quarter" idx="10"/>
          </p:nvPr>
        </p:nvSpPr>
        <p:spPr>
          <a:ln/>
        </p:spPr>
        <p:txBody>
          <a:bodyPr/>
          <a:lstStyle>
            <a:lvl1pPr>
              <a:defRPr/>
            </a:lvl1pPr>
          </a:lstStyle>
          <a:p>
            <a:fld id="{B48D29DE-5538-7144-A320-545857C71FA7}" type="slidenum">
              <a:rPr lang="en-GB"/>
              <a:pPr/>
              <a:t>‹#›</a:t>
            </a:fld>
            <a:endParaRPr lang="en-GB"/>
          </a:p>
        </p:txBody>
      </p:sp>
    </p:spTree>
    <p:extLst>
      <p:ext uri="{BB962C8B-B14F-4D97-AF65-F5344CB8AC3E}">
        <p14:creationId xmlns:p14="http://schemas.microsoft.com/office/powerpoint/2010/main" val="270901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ol vertical i text">
    <p:spTree>
      <p:nvGrpSpPr>
        <p:cNvPr id="1" name=""/>
        <p:cNvGrpSpPr/>
        <p:nvPr/>
      </p:nvGrpSpPr>
      <p:grpSpPr>
        <a:xfrm>
          <a:off x="0" y="0"/>
          <a:ext cx="0" cy="0"/>
          <a:chOff x="0" y="0"/>
          <a:chExt cx="0" cy="0"/>
        </a:xfrm>
      </p:grpSpPr>
      <p:sp>
        <p:nvSpPr>
          <p:cNvPr id="2" name="Títol vertical 1"/>
          <p:cNvSpPr>
            <a:spLocks noGrp="1"/>
          </p:cNvSpPr>
          <p:nvPr>
            <p:ph type="title" orient="vert"/>
          </p:nvPr>
        </p:nvSpPr>
        <p:spPr>
          <a:xfrm>
            <a:off x="6629400" y="171450"/>
            <a:ext cx="2057400" cy="5954713"/>
          </a:xfrm>
        </p:spPr>
        <p:txBody>
          <a:bodyPr vert="eaVert"/>
          <a:lstStyle/>
          <a:p>
            <a:r>
              <a:rPr lang="ca-ES" smtClean="0"/>
              <a:t>Feu clic aquí per editar l'estil</a:t>
            </a:r>
            <a:endParaRPr lang="es-ES"/>
          </a:p>
        </p:txBody>
      </p:sp>
      <p:sp>
        <p:nvSpPr>
          <p:cNvPr id="3" name="Contenidor de text vertical 2"/>
          <p:cNvSpPr>
            <a:spLocks noGrp="1"/>
          </p:cNvSpPr>
          <p:nvPr>
            <p:ph type="body" orient="vert" idx="1"/>
          </p:nvPr>
        </p:nvSpPr>
        <p:spPr>
          <a:xfrm>
            <a:off x="457200" y="171450"/>
            <a:ext cx="6019800" cy="5954713"/>
          </a:xfrm>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4" name="Rectangle 54"/>
          <p:cNvSpPr>
            <a:spLocks noGrp="1" noChangeArrowheads="1"/>
          </p:cNvSpPr>
          <p:nvPr>
            <p:ph type="sldNum" sz="quarter" idx="10"/>
          </p:nvPr>
        </p:nvSpPr>
        <p:spPr>
          <a:ln/>
        </p:spPr>
        <p:txBody>
          <a:bodyPr/>
          <a:lstStyle>
            <a:lvl1pPr>
              <a:defRPr/>
            </a:lvl1pPr>
          </a:lstStyle>
          <a:p>
            <a:fld id="{63AAB3F3-E22A-A74E-8B20-C3981BB77DF1}" type="slidenum">
              <a:rPr lang="en-GB"/>
              <a:pPr/>
              <a:t>‹#›</a:t>
            </a:fld>
            <a:endParaRPr lang="en-GB"/>
          </a:p>
        </p:txBody>
      </p:sp>
    </p:spTree>
    <p:extLst>
      <p:ext uri="{BB962C8B-B14F-4D97-AF65-F5344CB8AC3E}">
        <p14:creationId xmlns:p14="http://schemas.microsoft.com/office/powerpoint/2010/main" val="3031970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es-ES"/>
          </a:p>
        </p:txBody>
      </p:sp>
      <p:sp>
        <p:nvSpPr>
          <p:cNvPr id="3" name="Contenidor de contingut 2"/>
          <p:cNvSpPr>
            <a:spLocks noGrp="1"/>
          </p:cNvSpPr>
          <p:nvPr>
            <p:ph idx="1"/>
          </p:nvPr>
        </p:nvSpPr>
        <p:spPr/>
        <p:txBody>
          <a:body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4" name="Rectangle 54"/>
          <p:cNvSpPr>
            <a:spLocks noGrp="1" noChangeArrowheads="1"/>
          </p:cNvSpPr>
          <p:nvPr>
            <p:ph type="sldNum" sz="quarter" idx="10"/>
          </p:nvPr>
        </p:nvSpPr>
        <p:spPr>
          <a:ln/>
        </p:spPr>
        <p:txBody>
          <a:bodyPr/>
          <a:lstStyle>
            <a:lvl1pPr>
              <a:defRPr/>
            </a:lvl1pPr>
          </a:lstStyle>
          <a:p>
            <a:fld id="{C2FD5A47-F18F-914B-B45A-916EDDA35FD0}" type="slidenum">
              <a:rPr lang="en-GB"/>
              <a:pPr/>
              <a:t>‹#›</a:t>
            </a:fld>
            <a:endParaRPr lang="en-GB"/>
          </a:p>
        </p:txBody>
      </p:sp>
    </p:spTree>
    <p:extLst>
      <p:ext uri="{BB962C8B-B14F-4D97-AF65-F5344CB8AC3E}">
        <p14:creationId xmlns:p14="http://schemas.microsoft.com/office/powerpoint/2010/main" val="354663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çalera de la secció">
    <p:spTree>
      <p:nvGrpSpPr>
        <p:cNvPr id="1" name=""/>
        <p:cNvGrpSpPr/>
        <p:nvPr/>
      </p:nvGrpSpPr>
      <p:grpSpPr>
        <a:xfrm>
          <a:off x="0" y="0"/>
          <a:ext cx="0" cy="0"/>
          <a:chOff x="0" y="0"/>
          <a:chExt cx="0" cy="0"/>
        </a:xfrm>
      </p:grpSpPr>
      <p:sp>
        <p:nvSpPr>
          <p:cNvPr id="2" name="Títol 1"/>
          <p:cNvSpPr>
            <a:spLocks noGrp="1"/>
          </p:cNvSpPr>
          <p:nvPr>
            <p:ph type="title"/>
          </p:nvPr>
        </p:nvSpPr>
        <p:spPr>
          <a:xfrm>
            <a:off x="722313" y="4406900"/>
            <a:ext cx="7772400" cy="1362075"/>
          </a:xfrm>
        </p:spPr>
        <p:txBody>
          <a:bodyPr anchor="t"/>
          <a:lstStyle>
            <a:lvl1pPr algn="l">
              <a:defRPr sz="4000" b="1" cap="all"/>
            </a:lvl1pPr>
          </a:lstStyle>
          <a:p>
            <a:r>
              <a:rPr lang="ca-ES" smtClean="0"/>
              <a:t>Feu clic aquí per editar l'estil</a:t>
            </a:r>
            <a:endParaRPr lang="es-ES"/>
          </a:p>
        </p:txBody>
      </p:sp>
      <p:sp>
        <p:nvSpPr>
          <p:cNvPr id="3" name="Contenidor de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a-ES" smtClean="0"/>
              <a:t>Feu clic aquí per editar els estils de text</a:t>
            </a:r>
          </a:p>
        </p:txBody>
      </p:sp>
      <p:sp>
        <p:nvSpPr>
          <p:cNvPr id="4" name="Rectangle 54"/>
          <p:cNvSpPr>
            <a:spLocks noGrp="1" noChangeArrowheads="1"/>
          </p:cNvSpPr>
          <p:nvPr>
            <p:ph type="sldNum" sz="quarter" idx="10"/>
          </p:nvPr>
        </p:nvSpPr>
        <p:spPr>
          <a:ln/>
        </p:spPr>
        <p:txBody>
          <a:bodyPr/>
          <a:lstStyle>
            <a:lvl1pPr>
              <a:defRPr/>
            </a:lvl1pPr>
          </a:lstStyle>
          <a:p>
            <a:fld id="{5C4ADC7F-4FE4-2742-98E9-5A2FCDA560EE}" type="slidenum">
              <a:rPr lang="en-GB"/>
              <a:pPr/>
              <a:t>‹#›</a:t>
            </a:fld>
            <a:endParaRPr lang="en-GB"/>
          </a:p>
        </p:txBody>
      </p:sp>
    </p:spTree>
    <p:extLst>
      <p:ext uri="{BB962C8B-B14F-4D97-AF65-F5344CB8AC3E}">
        <p14:creationId xmlns:p14="http://schemas.microsoft.com/office/powerpoint/2010/main" val="1677636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es-ES"/>
          </a:p>
        </p:txBody>
      </p:sp>
      <p:sp>
        <p:nvSpPr>
          <p:cNvPr id="3" name="Contenidor de conting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4" name="Contenidor de conting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5" name="Rectangle 54"/>
          <p:cNvSpPr>
            <a:spLocks noGrp="1" noChangeArrowheads="1"/>
          </p:cNvSpPr>
          <p:nvPr>
            <p:ph type="sldNum" sz="quarter" idx="10"/>
          </p:nvPr>
        </p:nvSpPr>
        <p:spPr>
          <a:ln/>
        </p:spPr>
        <p:txBody>
          <a:bodyPr/>
          <a:lstStyle>
            <a:lvl1pPr>
              <a:defRPr/>
            </a:lvl1pPr>
          </a:lstStyle>
          <a:p>
            <a:fld id="{5850D08E-C859-3344-BDB6-06D75A202138}" type="slidenum">
              <a:rPr lang="en-GB"/>
              <a:pPr/>
              <a:t>‹#›</a:t>
            </a:fld>
            <a:endParaRPr lang="en-GB"/>
          </a:p>
        </p:txBody>
      </p:sp>
    </p:spTree>
    <p:extLst>
      <p:ext uri="{BB962C8B-B14F-4D97-AF65-F5344CB8AC3E}">
        <p14:creationId xmlns:p14="http://schemas.microsoft.com/office/powerpoint/2010/main" val="3355236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
    <p:spTree>
      <p:nvGrpSpPr>
        <p:cNvPr id="1" name=""/>
        <p:cNvGrpSpPr/>
        <p:nvPr/>
      </p:nvGrpSpPr>
      <p:grpSpPr>
        <a:xfrm>
          <a:off x="0" y="0"/>
          <a:ext cx="0" cy="0"/>
          <a:chOff x="0" y="0"/>
          <a:chExt cx="0" cy="0"/>
        </a:xfrm>
      </p:grpSpPr>
      <p:sp>
        <p:nvSpPr>
          <p:cNvPr id="2" name="Títol 1"/>
          <p:cNvSpPr>
            <a:spLocks noGrp="1"/>
          </p:cNvSpPr>
          <p:nvPr>
            <p:ph type="title"/>
          </p:nvPr>
        </p:nvSpPr>
        <p:spPr>
          <a:xfrm>
            <a:off x="457200" y="274638"/>
            <a:ext cx="8229600" cy="1143000"/>
          </a:xfrm>
        </p:spPr>
        <p:txBody>
          <a:bodyPr/>
          <a:lstStyle>
            <a:lvl1pPr>
              <a:defRPr/>
            </a:lvl1pPr>
          </a:lstStyle>
          <a:p>
            <a:r>
              <a:rPr lang="ca-ES" smtClean="0"/>
              <a:t>Feu clic aquí per editar l'estil</a:t>
            </a:r>
            <a:endParaRPr lang="es-ES"/>
          </a:p>
        </p:txBody>
      </p:sp>
      <p:sp>
        <p:nvSpPr>
          <p:cNvPr id="3" name="Contenidor de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4" name="Contenidor de conting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5" name="Contenidor de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6" name="Contenidor de conting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7" name="Rectangle 54"/>
          <p:cNvSpPr>
            <a:spLocks noGrp="1" noChangeArrowheads="1"/>
          </p:cNvSpPr>
          <p:nvPr>
            <p:ph type="sldNum" sz="quarter" idx="10"/>
          </p:nvPr>
        </p:nvSpPr>
        <p:spPr>
          <a:ln/>
        </p:spPr>
        <p:txBody>
          <a:bodyPr/>
          <a:lstStyle>
            <a:lvl1pPr>
              <a:defRPr/>
            </a:lvl1pPr>
          </a:lstStyle>
          <a:p>
            <a:fld id="{3FFE6709-33E5-884E-8EB0-D4B5D7FC1230}" type="slidenum">
              <a:rPr lang="en-GB"/>
              <a:pPr/>
              <a:t>‹#›</a:t>
            </a:fld>
            <a:endParaRPr lang="en-GB"/>
          </a:p>
        </p:txBody>
      </p:sp>
    </p:spTree>
    <p:extLst>
      <p:ext uri="{BB962C8B-B14F-4D97-AF65-F5344CB8AC3E}">
        <p14:creationId xmlns:p14="http://schemas.microsoft.com/office/powerpoint/2010/main" val="1322895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omés títo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es-ES"/>
          </a:p>
        </p:txBody>
      </p:sp>
      <p:sp>
        <p:nvSpPr>
          <p:cNvPr id="3" name="Rectangle 54"/>
          <p:cNvSpPr>
            <a:spLocks noGrp="1" noChangeArrowheads="1"/>
          </p:cNvSpPr>
          <p:nvPr>
            <p:ph type="sldNum" sz="quarter" idx="10"/>
          </p:nvPr>
        </p:nvSpPr>
        <p:spPr>
          <a:ln/>
        </p:spPr>
        <p:txBody>
          <a:bodyPr/>
          <a:lstStyle>
            <a:lvl1pPr>
              <a:defRPr/>
            </a:lvl1pPr>
          </a:lstStyle>
          <a:p>
            <a:fld id="{70A97885-E14C-C24D-89FE-94710C714E80}" type="slidenum">
              <a:rPr lang="en-GB"/>
              <a:pPr/>
              <a:t>‹#›</a:t>
            </a:fld>
            <a:endParaRPr lang="en-GB"/>
          </a:p>
        </p:txBody>
      </p:sp>
    </p:spTree>
    <p:extLst>
      <p:ext uri="{BB962C8B-B14F-4D97-AF65-F5344CB8AC3E}">
        <p14:creationId xmlns:p14="http://schemas.microsoft.com/office/powerpoint/2010/main" val="736423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
    <p:spTree>
      <p:nvGrpSpPr>
        <p:cNvPr id="1" name=""/>
        <p:cNvGrpSpPr/>
        <p:nvPr/>
      </p:nvGrpSpPr>
      <p:grpSpPr>
        <a:xfrm>
          <a:off x="0" y="0"/>
          <a:ext cx="0" cy="0"/>
          <a:chOff x="0" y="0"/>
          <a:chExt cx="0" cy="0"/>
        </a:xfrm>
      </p:grpSpPr>
      <p:sp>
        <p:nvSpPr>
          <p:cNvPr id="2" name="Rectangle 54"/>
          <p:cNvSpPr>
            <a:spLocks noGrp="1" noChangeArrowheads="1"/>
          </p:cNvSpPr>
          <p:nvPr>
            <p:ph type="sldNum" sz="quarter" idx="10"/>
          </p:nvPr>
        </p:nvSpPr>
        <p:spPr>
          <a:ln/>
        </p:spPr>
        <p:txBody>
          <a:bodyPr/>
          <a:lstStyle>
            <a:lvl1pPr>
              <a:defRPr/>
            </a:lvl1pPr>
          </a:lstStyle>
          <a:p>
            <a:fld id="{13F49D05-1945-9A4D-9563-0B14572F3B70}" type="slidenum">
              <a:rPr lang="en-GB"/>
              <a:pPr/>
              <a:t>‹#›</a:t>
            </a:fld>
            <a:endParaRPr lang="en-GB"/>
          </a:p>
        </p:txBody>
      </p:sp>
    </p:spTree>
    <p:extLst>
      <p:ext uri="{BB962C8B-B14F-4D97-AF65-F5344CB8AC3E}">
        <p14:creationId xmlns:p14="http://schemas.microsoft.com/office/powerpoint/2010/main" val="1540293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ingut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457200" y="273050"/>
            <a:ext cx="3008313" cy="1162050"/>
          </a:xfrm>
        </p:spPr>
        <p:txBody>
          <a:bodyPr anchor="b"/>
          <a:lstStyle>
            <a:lvl1pPr algn="l">
              <a:defRPr sz="2000" b="1"/>
            </a:lvl1pPr>
          </a:lstStyle>
          <a:p>
            <a:r>
              <a:rPr lang="ca-ES" smtClean="0"/>
              <a:t>Feu clic aquí per editar l'estil</a:t>
            </a:r>
            <a:endParaRPr lang="es-ES"/>
          </a:p>
        </p:txBody>
      </p:sp>
      <p:sp>
        <p:nvSpPr>
          <p:cNvPr id="3" name="Contenidor de conting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4" name="Contenidor de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54"/>
          <p:cNvSpPr>
            <a:spLocks noGrp="1" noChangeArrowheads="1"/>
          </p:cNvSpPr>
          <p:nvPr>
            <p:ph type="sldNum" sz="quarter" idx="10"/>
          </p:nvPr>
        </p:nvSpPr>
        <p:spPr>
          <a:ln/>
        </p:spPr>
        <p:txBody>
          <a:bodyPr/>
          <a:lstStyle>
            <a:lvl1pPr>
              <a:defRPr/>
            </a:lvl1pPr>
          </a:lstStyle>
          <a:p>
            <a:fld id="{BBD00BE7-0725-1D45-9C35-7F4368073450}" type="slidenum">
              <a:rPr lang="en-GB"/>
              <a:pPr/>
              <a:t>‹#›</a:t>
            </a:fld>
            <a:endParaRPr lang="en-GB"/>
          </a:p>
        </p:txBody>
      </p:sp>
    </p:spTree>
    <p:extLst>
      <p:ext uri="{BB962C8B-B14F-4D97-AF65-F5344CB8AC3E}">
        <p14:creationId xmlns:p14="http://schemas.microsoft.com/office/powerpoint/2010/main" val="3503115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tge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1792288" y="4800600"/>
            <a:ext cx="5486400" cy="566738"/>
          </a:xfrm>
        </p:spPr>
        <p:txBody>
          <a:bodyPr anchor="b"/>
          <a:lstStyle>
            <a:lvl1pPr algn="l">
              <a:defRPr sz="2000" b="1"/>
            </a:lvl1pPr>
          </a:lstStyle>
          <a:p>
            <a:r>
              <a:rPr lang="ca-ES" smtClean="0"/>
              <a:t>Feu clic aquí per editar l'estil</a:t>
            </a:r>
            <a:endParaRPr lang="es-ES"/>
          </a:p>
        </p:txBody>
      </p:sp>
      <p:sp>
        <p:nvSpPr>
          <p:cNvPr id="3" name="Contenidor d'imat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Contenidor de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54"/>
          <p:cNvSpPr>
            <a:spLocks noGrp="1" noChangeArrowheads="1"/>
          </p:cNvSpPr>
          <p:nvPr>
            <p:ph type="sldNum" sz="quarter" idx="10"/>
          </p:nvPr>
        </p:nvSpPr>
        <p:spPr>
          <a:ln/>
        </p:spPr>
        <p:txBody>
          <a:bodyPr/>
          <a:lstStyle>
            <a:lvl1pPr>
              <a:defRPr/>
            </a:lvl1pPr>
          </a:lstStyle>
          <a:p>
            <a:fld id="{CBA03A05-6FBE-4F41-A4B5-A001A5733B6C}" type="slidenum">
              <a:rPr lang="en-GB"/>
              <a:pPr/>
              <a:t>‹#›</a:t>
            </a:fld>
            <a:endParaRPr lang="en-GB"/>
          </a:p>
        </p:txBody>
      </p:sp>
    </p:spTree>
    <p:extLst>
      <p:ext uri="{BB962C8B-B14F-4D97-AF65-F5344CB8AC3E}">
        <p14:creationId xmlns:p14="http://schemas.microsoft.com/office/powerpoint/2010/main" val="4128369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jpe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mGrid">
          <a:fgClr>
            <a:srgbClr val="F8F8F8"/>
          </a:fgClr>
          <a:bgClr>
            <a:schemeClr val="bg1"/>
          </a:bgClr>
        </a:pattFill>
        <a:effectLst/>
      </p:bgPr>
    </p:bg>
    <p:spTree>
      <p:nvGrpSpPr>
        <p:cNvPr id="1" name=""/>
        <p:cNvGrpSpPr/>
        <p:nvPr/>
      </p:nvGrpSpPr>
      <p:grpSpPr>
        <a:xfrm>
          <a:off x="0" y="0"/>
          <a:ext cx="0" cy="0"/>
          <a:chOff x="0" y="0"/>
          <a:chExt cx="0" cy="0"/>
        </a:xfrm>
      </p:grpSpPr>
      <p:sp>
        <p:nvSpPr>
          <p:cNvPr id="1026" name="Rectangle 53"/>
          <p:cNvSpPr>
            <a:spLocks noChangeArrowheads="1"/>
          </p:cNvSpPr>
          <p:nvPr userDrawn="1"/>
        </p:nvSpPr>
        <p:spPr bwMode="auto">
          <a:xfrm>
            <a:off x="0" y="0"/>
            <a:ext cx="9144000" cy="374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pic>
        <p:nvPicPr>
          <p:cNvPr id="1027" name="Picture 51" descr="RCBI-new-letterhead-top-p2"/>
          <p:cNvPicPr>
            <a:picLocks noChangeAspect="1" noChangeArrowheads="1"/>
          </p:cNvPicPr>
          <p:nvPr userDrawn="1"/>
        </p:nvPicPr>
        <p:blipFill>
          <a:blip r:embed="rId13">
            <a:extLst>
              <a:ext uri="{28A0092B-C50C-407E-A947-70E740481C1C}">
                <a14:useLocalDpi xmlns:a14="http://schemas.microsoft.com/office/drawing/2010/main" val="0"/>
              </a:ext>
            </a:extLst>
          </a:blip>
          <a:srcRect l="22559" b="8919"/>
          <a:stretch>
            <a:fillRect/>
          </a:stretch>
        </p:blipFill>
        <p:spPr bwMode="auto">
          <a:xfrm>
            <a:off x="0" y="220663"/>
            <a:ext cx="91440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52"/>
          <p:cNvSpPr>
            <a:spLocks noChangeArrowheads="1"/>
          </p:cNvSpPr>
          <p:nvPr userDrawn="1"/>
        </p:nvSpPr>
        <p:spPr bwMode="auto">
          <a:xfrm>
            <a:off x="0" y="933450"/>
            <a:ext cx="2498725" cy="260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1029" name="Rectangle 25"/>
          <p:cNvSpPr>
            <a:spLocks noChangeArrowheads="1"/>
          </p:cNvSpPr>
          <p:nvPr userDrawn="1"/>
        </p:nvSpPr>
        <p:spPr bwMode="auto">
          <a:xfrm>
            <a:off x="468313"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l">
              <a:lnSpc>
                <a:spcPct val="115000"/>
              </a:lnSpc>
              <a:spcBef>
                <a:spcPct val="50000"/>
              </a:spcBef>
              <a:buClr>
                <a:srgbClr val="FFCC00"/>
              </a:buClr>
              <a:buFontTx/>
              <a:buChar char="•"/>
            </a:pPr>
            <a:endParaRPr lang="et-EE" sz="2800" b="1">
              <a:solidFill>
                <a:srgbClr val="5F5F5F"/>
              </a:solidFill>
            </a:endParaRPr>
          </a:p>
          <a:p>
            <a:pPr marL="342900" indent="-342900" algn="l">
              <a:lnSpc>
                <a:spcPct val="115000"/>
              </a:lnSpc>
              <a:spcBef>
                <a:spcPct val="50000"/>
              </a:spcBef>
              <a:buClr>
                <a:srgbClr val="FFCC00"/>
              </a:buClr>
              <a:buFontTx/>
              <a:buChar char="•"/>
            </a:pPr>
            <a:endParaRPr lang="et-EE" sz="2800" b="1">
              <a:solidFill>
                <a:srgbClr val="5F5F5F"/>
              </a:solidFill>
            </a:endParaRPr>
          </a:p>
          <a:p>
            <a:pPr marL="342900" indent="-342900" algn="l">
              <a:lnSpc>
                <a:spcPct val="115000"/>
              </a:lnSpc>
              <a:spcBef>
                <a:spcPct val="50000"/>
              </a:spcBef>
              <a:buClr>
                <a:srgbClr val="FFCC00"/>
              </a:buClr>
              <a:buFontTx/>
              <a:buChar char="•"/>
            </a:pPr>
            <a:endParaRPr lang="en-US" sz="2800" b="1">
              <a:solidFill>
                <a:srgbClr val="5F5F5F"/>
              </a:solidFill>
            </a:endParaRPr>
          </a:p>
          <a:p>
            <a:pPr marL="342900" indent="-342900" algn="l">
              <a:lnSpc>
                <a:spcPct val="115000"/>
              </a:lnSpc>
              <a:spcBef>
                <a:spcPct val="50000"/>
              </a:spcBef>
              <a:buClr>
                <a:srgbClr val="FFCC00"/>
              </a:buClr>
              <a:buFontTx/>
              <a:buChar char="•"/>
            </a:pPr>
            <a:endParaRPr lang="en-US" sz="2800" b="1">
              <a:solidFill>
                <a:srgbClr val="5F5F5F"/>
              </a:solidFill>
            </a:endParaRPr>
          </a:p>
        </p:txBody>
      </p:sp>
      <p:sp>
        <p:nvSpPr>
          <p:cNvPr id="1030" name="Rectangle 43"/>
          <p:cNvSpPr>
            <a:spLocks noChangeArrowheads="1"/>
          </p:cNvSpPr>
          <p:nvPr userDrawn="1"/>
        </p:nvSpPr>
        <p:spPr bwMode="auto">
          <a:xfrm>
            <a:off x="104775" y="6608763"/>
            <a:ext cx="8877300" cy="17462"/>
          </a:xfrm>
          <a:prstGeom prst="rect">
            <a:avLst/>
          </a:prstGeom>
          <a:gradFill rotWithShape="1">
            <a:gsLst>
              <a:gs pos="0">
                <a:srgbClr val="FFFFFF"/>
              </a:gs>
              <a:gs pos="50000">
                <a:srgbClr val="FDDD1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pic>
        <p:nvPicPr>
          <p:cNvPr id="1031" name="Picture 46" descr="europe fla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4775" y="6472238"/>
            <a:ext cx="3190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7" descr="MWH-with-tagline-RGB"/>
          <p:cNvPicPr>
            <a:picLocks noChangeAspect="1" noChangeArrowheads="1"/>
          </p:cNvPicPr>
          <p:nvPr userDrawn="1"/>
        </p:nvPicPr>
        <p:blipFill>
          <a:blip r:embed="rId15">
            <a:extLst>
              <a:ext uri="{28A0092B-C50C-407E-A947-70E740481C1C}">
                <a14:useLocalDpi xmlns:a14="http://schemas.microsoft.com/office/drawing/2010/main" val="0"/>
              </a:ext>
            </a:extLst>
          </a:blip>
          <a:srcRect r="36469" b="32295"/>
          <a:stretch>
            <a:fillRect/>
          </a:stretch>
        </p:blipFill>
        <p:spPr bwMode="auto">
          <a:xfrm>
            <a:off x="8235950" y="6456363"/>
            <a:ext cx="76835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42" descr="RCBI-new-letterhead-top-p2"/>
          <p:cNvPicPr>
            <a:picLocks noChangeAspect="1" noChangeArrowheads="1"/>
          </p:cNvPicPr>
          <p:nvPr userDrawn="1"/>
        </p:nvPicPr>
        <p:blipFill>
          <a:blip r:embed="rId13">
            <a:extLst>
              <a:ext uri="{28A0092B-C50C-407E-A947-70E740481C1C}">
                <a14:useLocalDpi xmlns:a14="http://schemas.microsoft.com/office/drawing/2010/main" val="0"/>
              </a:ext>
            </a:extLst>
          </a:blip>
          <a:srcRect l="8186" t="65753" r="54871" b="11188"/>
          <a:stretch>
            <a:fillRect/>
          </a:stretch>
        </p:blipFill>
        <p:spPr bwMode="auto">
          <a:xfrm>
            <a:off x="3171825" y="6537325"/>
            <a:ext cx="27940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48"/>
          <p:cNvSpPr>
            <a:spLocks noGrp="1" noChangeArrowheads="1"/>
          </p:cNvSpPr>
          <p:nvPr>
            <p:ph type="title"/>
          </p:nvPr>
        </p:nvSpPr>
        <p:spPr bwMode="auto">
          <a:xfrm>
            <a:off x="457200" y="171450"/>
            <a:ext cx="8229600" cy="1020763"/>
          </a:xfrm>
          <a:prstGeom prst="rect">
            <a:avLst/>
          </a:prstGeom>
          <a:noFill/>
          <a:ln>
            <a:noFill/>
          </a:ln>
          <a:effectLst>
            <a:outerShdw blurRad="63500" dist="38099" dir="2700000" algn="ctr" rotWithShape="0">
              <a:srgbClr val="EAEAEA">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35" name="Rectangle 49"/>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78" name="Rectangle 54"/>
          <p:cNvSpPr>
            <a:spLocks noGrp="1" noChangeArrowheads="1"/>
          </p:cNvSpPr>
          <p:nvPr>
            <p:ph type="sldNum" sz="quarter" idx="4"/>
          </p:nvPr>
        </p:nvSpPr>
        <p:spPr bwMode="auto">
          <a:xfrm>
            <a:off x="8682038" y="0"/>
            <a:ext cx="46196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B2B2B2"/>
                </a:solidFill>
              </a:defRPr>
            </a:lvl1pPr>
          </a:lstStyle>
          <a:p>
            <a:fld id="{4F3C2376-EF4E-8F43-9707-9C46F0A0A95D}" type="slidenum">
              <a:rPr lang="en-GB"/>
              <a:pPr/>
              <a:t>‹#›</a:t>
            </a:fld>
            <a:endParaRPr lang="en-GB"/>
          </a:p>
        </p:txBody>
      </p:sp>
      <p:sp>
        <p:nvSpPr>
          <p:cNvPr id="1037" name="Text Box 55"/>
          <p:cNvSpPr txBox="1">
            <a:spLocks noChangeArrowheads="1"/>
          </p:cNvSpPr>
          <p:nvPr userDrawn="1"/>
        </p:nvSpPr>
        <p:spPr bwMode="auto">
          <a:xfrm>
            <a:off x="15875" y="6672263"/>
            <a:ext cx="14763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r>
              <a:rPr lang="fr-FR" sz="700">
                <a:solidFill>
                  <a:srgbClr val="969696"/>
                </a:solidFill>
                <a:latin typeface="Trebuchet MS" charset="0"/>
              </a:rPr>
              <a:t>Ce projet est financé par l’UE</a:t>
            </a:r>
            <a:endParaRPr lang="en-GB" sz="700">
              <a:solidFill>
                <a:srgbClr val="969696"/>
              </a:solidFill>
              <a:latin typeface="Trebuchet MS" charset="0"/>
            </a:endParaRPr>
          </a:p>
        </p:txBody>
      </p:sp>
      <p:sp>
        <p:nvSpPr>
          <p:cNvPr id="1038" name="Text Box 56"/>
          <p:cNvSpPr txBox="1">
            <a:spLocks noChangeArrowheads="1"/>
          </p:cNvSpPr>
          <p:nvPr userDrawn="1"/>
        </p:nvSpPr>
        <p:spPr bwMode="auto">
          <a:xfrm>
            <a:off x="7051675" y="6672263"/>
            <a:ext cx="205263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40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40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40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4000">
                <a:solidFill>
                  <a:schemeClr val="tx1"/>
                </a:solidFill>
                <a:latin typeface="Arial" charset="0"/>
                <a:ea typeface="ＭＳ Ｐゴシック" charset="0"/>
              </a:defRPr>
            </a:lvl9pPr>
          </a:lstStyle>
          <a:p>
            <a:pPr algn="r" eaLnBrk="1" hangingPunct="1"/>
            <a:r>
              <a:rPr lang="fr-FR" sz="700">
                <a:solidFill>
                  <a:srgbClr val="969696"/>
                </a:solidFill>
                <a:latin typeface="Trebuchet MS" charset="0"/>
              </a:rPr>
              <a:t>et mis en œuvre par un consortium dirigé par MWH</a:t>
            </a:r>
            <a:endParaRPr lang="en-GB" sz="700">
              <a:solidFill>
                <a:srgbClr val="969696"/>
              </a:solidFill>
              <a:latin typeface="Trebuchet MS" charset="0"/>
            </a:endParaRPr>
          </a:p>
        </p:txBody>
      </p:sp>
    </p:spTree>
  </p:cSld>
  <p:clrMap bg1="lt1" tx1="dk1" bg2="lt2" tx2="dk2" accent1="accent1" accent2="accent2" accent3="accent3" accent4="accent4" accent5="accent5" accent6="accent6" hlink="hlink" folHlink="folHlink"/>
  <p:sldLayoutIdLst>
    <p:sldLayoutId id="2147484011"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Lst>
  <p:txStyles>
    <p:titleStyle>
      <a:lvl1pPr algn="l" rtl="0" eaLnBrk="0" fontAlgn="base" hangingPunct="0">
        <a:spcBef>
          <a:spcPct val="0"/>
        </a:spcBef>
        <a:spcAft>
          <a:spcPct val="0"/>
        </a:spcAft>
        <a:defRPr sz="3200" b="1" i="1">
          <a:solidFill>
            <a:srgbClr val="003399"/>
          </a:solidFill>
          <a:latin typeface="+mj-lt"/>
          <a:ea typeface="ＭＳ Ｐゴシック" charset="0"/>
          <a:cs typeface="+mj-cs"/>
        </a:defRPr>
      </a:lvl1pPr>
      <a:lvl2pPr algn="l" rtl="0" eaLnBrk="0" fontAlgn="base" hangingPunct="0">
        <a:spcBef>
          <a:spcPct val="0"/>
        </a:spcBef>
        <a:spcAft>
          <a:spcPct val="0"/>
        </a:spcAft>
        <a:defRPr sz="3200" b="1" i="1">
          <a:solidFill>
            <a:srgbClr val="003399"/>
          </a:solidFill>
          <a:latin typeface="Trebuchet MS" pitchFamily="34" charset="0"/>
          <a:ea typeface="ＭＳ Ｐゴシック" charset="0"/>
        </a:defRPr>
      </a:lvl2pPr>
      <a:lvl3pPr algn="l" rtl="0" eaLnBrk="0" fontAlgn="base" hangingPunct="0">
        <a:spcBef>
          <a:spcPct val="0"/>
        </a:spcBef>
        <a:spcAft>
          <a:spcPct val="0"/>
        </a:spcAft>
        <a:defRPr sz="3200" b="1" i="1">
          <a:solidFill>
            <a:srgbClr val="003399"/>
          </a:solidFill>
          <a:latin typeface="Trebuchet MS" pitchFamily="34" charset="0"/>
          <a:ea typeface="ＭＳ Ｐゴシック" charset="0"/>
        </a:defRPr>
      </a:lvl3pPr>
      <a:lvl4pPr algn="l" rtl="0" eaLnBrk="0" fontAlgn="base" hangingPunct="0">
        <a:spcBef>
          <a:spcPct val="0"/>
        </a:spcBef>
        <a:spcAft>
          <a:spcPct val="0"/>
        </a:spcAft>
        <a:defRPr sz="3200" b="1" i="1">
          <a:solidFill>
            <a:srgbClr val="003399"/>
          </a:solidFill>
          <a:latin typeface="Trebuchet MS" pitchFamily="34" charset="0"/>
          <a:ea typeface="ＭＳ Ｐゴシック" charset="0"/>
        </a:defRPr>
      </a:lvl4pPr>
      <a:lvl5pPr algn="l" rtl="0" eaLnBrk="0" fontAlgn="base" hangingPunct="0">
        <a:spcBef>
          <a:spcPct val="0"/>
        </a:spcBef>
        <a:spcAft>
          <a:spcPct val="0"/>
        </a:spcAft>
        <a:defRPr sz="3200" b="1" i="1">
          <a:solidFill>
            <a:srgbClr val="003399"/>
          </a:solidFill>
          <a:latin typeface="Trebuchet MS" pitchFamily="34" charset="0"/>
          <a:ea typeface="ＭＳ Ｐゴシック" charset="0"/>
        </a:defRPr>
      </a:lvl5pPr>
      <a:lvl6pPr marL="457200" algn="l" rtl="0" fontAlgn="base">
        <a:spcBef>
          <a:spcPct val="0"/>
        </a:spcBef>
        <a:spcAft>
          <a:spcPct val="0"/>
        </a:spcAft>
        <a:defRPr sz="3200" b="1" i="1">
          <a:solidFill>
            <a:srgbClr val="003399"/>
          </a:solidFill>
          <a:latin typeface="Trebuchet MS" pitchFamily="34" charset="0"/>
        </a:defRPr>
      </a:lvl6pPr>
      <a:lvl7pPr marL="914400" algn="l" rtl="0" fontAlgn="base">
        <a:spcBef>
          <a:spcPct val="0"/>
        </a:spcBef>
        <a:spcAft>
          <a:spcPct val="0"/>
        </a:spcAft>
        <a:defRPr sz="3200" b="1" i="1">
          <a:solidFill>
            <a:srgbClr val="003399"/>
          </a:solidFill>
          <a:latin typeface="Trebuchet MS" pitchFamily="34" charset="0"/>
        </a:defRPr>
      </a:lvl7pPr>
      <a:lvl8pPr marL="1371600" algn="l" rtl="0" fontAlgn="base">
        <a:spcBef>
          <a:spcPct val="0"/>
        </a:spcBef>
        <a:spcAft>
          <a:spcPct val="0"/>
        </a:spcAft>
        <a:defRPr sz="3200" b="1" i="1">
          <a:solidFill>
            <a:srgbClr val="003399"/>
          </a:solidFill>
          <a:latin typeface="Trebuchet MS" pitchFamily="34" charset="0"/>
        </a:defRPr>
      </a:lvl8pPr>
      <a:lvl9pPr marL="1828800" algn="l" rtl="0" fontAlgn="base">
        <a:spcBef>
          <a:spcPct val="0"/>
        </a:spcBef>
        <a:spcAft>
          <a:spcPct val="0"/>
        </a:spcAft>
        <a:defRPr sz="3200" b="1" i="1">
          <a:solidFill>
            <a:srgbClr val="003399"/>
          </a:solidFill>
          <a:latin typeface="Trebuchet MS" pitchFamily="34" charset="0"/>
        </a:defRPr>
      </a:lvl9pPr>
    </p:titleStyle>
    <p:bodyStyle>
      <a:lvl1pPr marL="342900" indent="-342900" algn="l" rtl="0" eaLnBrk="0" fontAlgn="base" hangingPunct="0">
        <a:lnSpc>
          <a:spcPct val="115000"/>
        </a:lnSpc>
        <a:spcBef>
          <a:spcPct val="50000"/>
        </a:spcBef>
        <a:spcAft>
          <a:spcPct val="0"/>
        </a:spcAft>
        <a:buClr>
          <a:srgbClr val="FFCC00"/>
        </a:buClr>
        <a:buChar char="•"/>
        <a:defRPr sz="2800" b="1">
          <a:solidFill>
            <a:srgbClr val="5F5F5F"/>
          </a:solidFill>
          <a:latin typeface="+mn-lt"/>
          <a:ea typeface="ＭＳ Ｐゴシック" charset="0"/>
          <a:cs typeface="+mn-cs"/>
        </a:defRPr>
      </a:lvl1pPr>
      <a:lvl2pPr marL="742950" indent="-285750" algn="l" rtl="0" eaLnBrk="0" fontAlgn="base" hangingPunct="0">
        <a:lnSpc>
          <a:spcPct val="115000"/>
        </a:lnSpc>
        <a:spcBef>
          <a:spcPct val="30000"/>
        </a:spcBef>
        <a:spcAft>
          <a:spcPct val="0"/>
        </a:spcAft>
        <a:buClr>
          <a:srgbClr val="FFCC00"/>
        </a:buClr>
        <a:buChar char="–"/>
        <a:defRPr sz="2600">
          <a:solidFill>
            <a:srgbClr val="5F5F5F"/>
          </a:solidFill>
          <a:latin typeface="+mn-lt"/>
          <a:ea typeface="ＭＳ Ｐゴシック" charset="0"/>
        </a:defRPr>
      </a:lvl2pPr>
      <a:lvl3pPr marL="1143000" indent="-228600" algn="l" rtl="0" eaLnBrk="0" fontAlgn="base" hangingPunct="0">
        <a:lnSpc>
          <a:spcPct val="115000"/>
        </a:lnSpc>
        <a:spcBef>
          <a:spcPct val="0"/>
        </a:spcBef>
        <a:spcAft>
          <a:spcPct val="0"/>
        </a:spcAft>
        <a:buClr>
          <a:srgbClr val="FFCC00"/>
        </a:buClr>
        <a:buChar char="•"/>
        <a:defRPr sz="2600">
          <a:solidFill>
            <a:srgbClr val="5F5F5F"/>
          </a:solidFill>
          <a:latin typeface="+mn-lt"/>
          <a:ea typeface="ＭＳ Ｐゴシック" charset="0"/>
        </a:defRPr>
      </a:lvl3pPr>
      <a:lvl4pPr marL="1600200" indent="-228600" algn="l" rtl="0" eaLnBrk="0" fontAlgn="base" hangingPunct="0">
        <a:lnSpc>
          <a:spcPct val="115000"/>
        </a:lnSpc>
        <a:spcBef>
          <a:spcPct val="0"/>
        </a:spcBef>
        <a:spcAft>
          <a:spcPct val="0"/>
        </a:spcAft>
        <a:buClr>
          <a:srgbClr val="FFCC00"/>
        </a:buClr>
        <a:defRPr sz="2600">
          <a:solidFill>
            <a:srgbClr val="5F5F5F"/>
          </a:solidFill>
          <a:latin typeface="+mn-lt"/>
          <a:ea typeface="ＭＳ Ｐゴシック" charset="0"/>
        </a:defRPr>
      </a:lvl4pPr>
      <a:lvl5pPr marL="2057400" indent="-228600" algn="l" rtl="0" eaLnBrk="0" fontAlgn="base" hangingPunct="0">
        <a:lnSpc>
          <a:spcPct val="115000"/>
        </a:lnSpc>
        <a:spcBef>
          <a:spcPct val="0"/>
        </a:spcBef>
        <a:spcAft>
          <a:spcPct val="0"/>
        </a:spcAft>
        <a:buClr>
          <a:srgbClr val="FFCC00"/>
        </a:buClr>
        <a:buChar char="»"/>
        <a:defRPr sz="2600">
          <a:solidFill>
            <a:srgbClr val="5F5F5F"/>
          </a:solidFill>
          <a:latin typeface="+mn-lt"/>
          <a:ea typeface="ＭＳ Ｐゴシック" charset="0"/>
        </a:defRPr>
      </a:lvl5pPr>
      <a:lvl6pPr marL="2514600" indent="-228600" algn="l" rtl="0" fontAlgn="base">
        <a:lnSpc>
          <a:spcPct val="115000"/>
        </a:lnSpc>
        <a:spcBef>
          <a:spcPct val="0"/>
        </a:spcBef>
        <a:spcAft>
          <a:spcPct val="0"/>
        </a:spcAft>
        <a:buClr>
          <a:srgbClr val="FFCC00"/>
        </a:buClr>
        <a:buChar char="»"/>
        <a:defRPr sz="2600">
          <a:solidFill>
            <a:srgbClr val="5F5F5F"/>
          </a:solidFill>
          <a:latin typeface="+mn-lt"/>
        </a:defRPr>
      </a:lvl6pPr>
      <a:lvl7pPr marL="2971800" indent="-228600" algn="l" rtl="0" fontAlgn="base">
        <a:lnSpc>
          <a:spcPct val="115000"/>
        </a:lnSpc>
        <a:spcBef>
          <a:spcPct val="0"/>
        </a:spcBef>
        <a:spcAft>
          <a:spcPct val="0"/>
        </a:spcAft>
        <a:buClr>
          <a:srgbClr val="FFCC00"/>
        </a:buClr>
        <a:buChar char="»"/>
        <a:defRPr sz="2600">
          <a:solidFill>
            <a:srgbClr val="5F5F5F"/>
          </a:solidFill>
          <a:latin typeface="+mn-lt"/>
        </a:defRPr>
      </a:lvl7pPr>
      <a:lvl8pPr marL="3429000" indent="-228600" algn="l" rtl="0" fontAlgn="base">
        <a:lnSpc>
          <a:spcPct val="115000"/>
        </a:lnSpc>
        <a:spcBef>
          <a:spcPct val="0"/>
        </a:spcBef>
        <a:spcAft>
          <a:spcPct val="0"/>
        </a:spcAft>
        <a:buClr>
          <a:srgbClr val="FFCC00"/>
        </a:buClr>
        <a:buChar char="»"/>
        <a:defRPr sz="2600">
          <a:solidFill>
            <a:srgbClr val="5F5F5F"/>
          </a:solidFill>
          <a:latin typeface="+mn-lt"/>
        </a:defRPr>
      </a:lvl8pPr>
      <a:lvl9pPr marL="3886200" indent="-228600" algn="l" rtl="0" fontAlgn="base">
        <a:lnSpc>
          <a:spcPct val="115000"/>
        </a:lnSpc>
        <a:spcBef>
          <a:spcPct val="0"/>
        </a:spcBef>
        <a:spcAft>
          <a:spcPct val="0"/>
        </a:spcAft>
        <a:buClr>
          <a:srgbClr val="FFCC00"/>
        </a:buClr>
        <a:buChar char="»"/>
        <a:defRPr sz="2600">
          <a:solidFill>
            <a:srgbClr val="5F5F5F"/>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ctrTitle"/>
          </p:nvPr>
        </p:nvSpPr>
        <p:spPr>
          <a:xfrm>
            <a:off x="357188" y="1717675"/>
            <a:ext cx="8518525" cy="1860550"/>
          </a:xfrm>
        </p:spPr>
        <p:txBody>
          <a:bodyPr/>
          <a:lstStyle/>
          <a:p>
            <a:pPr eaLnBrk="1" hangingPunct="1">
              <a:lnSpc>
                <a:spcPct val="90000"/>
              </a:lnSpc>
            </a:pPr>
            <a:r>
              <a:rPr lang="en-GB" sz="4800">
                <a:solidFill>
                  <a:srgbClr val="002060"/>
                </a:solidFill>
                <a:effectLst>
                  <a:outerShdw blurRad="38100" dist="38100" dir="2700000" algn="tl">
                    <a:srgbClr val="DDDDDD"/>
                  </a:outerShdw>
                </a:effectLst>
                <a:latin typeface="Trebuchet MS" charset="0"/>
              </a:rPr>
              <a:t>Reminder on “</a:t>
            </a:r>
            <a:r>
              <a:rPr lang="en-GB" sz="4800">
                <a:solidFill>
                  <a:srgbClr val="262673"/>
                </a:solidFill>
                <a:effectLst>
                  <a:outerShdw blurRad="38100" dist="38100" dir="2700000" algn="tl">
                    <a:srgbClr val="DDDDDD"/>
                  </a:outerShdw>
                </a:effectLst>
                <a:latin typeface="Trebuchet MS" charset="0"/>
              </a:rPr>
              <a:t>Successful financial reporting”</a:t>
            </a:r>
            <a:endParaRPr lang="et-EE" sz="5000">
              <a:solidFill>
                <a:srgbClr val="262673"/>
              </a:solidFill>
              <a:latin typeface="Trebuchet MS" charset="0"/>
            </a:endParaRPr>
          </a:p>
        </p:txBody>
      </p:sp>
      <p:sp>
        <p:nvSpPr>
          <p:cNvPr id="3075" name="Rectangle 2"/>
          <p:cNvSpPr>
            <a:spLocks noChangeArrowheads="1"/>
          </p:cNvSpPr>
          <p:nvPr/>
        </p:nvSpPr>
        <p:spPr bwMode="auto">
          <a:xfrm>
            <a:off x="539750" y="3644900"/>
            <a:ext cx="80645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BE" sz="2600" b="1">
                <a:solidFill>
                  <a:srgbClr val="808080"/>
                </a:solidFill>
                <a:latin typeface="Trebuchet MS" charset="0"/>
              </a:rPr>
              <a:t>Hungary Slovakia-Romania-Ukraine ENPI CBC Programme </a:t>
            </a:r>
          </a:p>
          <a:p>
            <a:endParaRPr lang="en-GB" sz="2600" b="1" i="1">
              <a:solidFill>
                <a:srgbClr val="808080"/>
              </a:solidFill>
              <a:latin typeface="Trebuchet MS" charset="0"/>
            </a:endParaRPr>
          </a:p>
        </p:txBody>
      </p:sp>
      <p:sp>
        <p:nvSpPr>
          <p:cNvPr id="5" name="Rectangle 4"/>
          <p:cNvSpPr/>
          <p:nvPr/>
        </p:nvSpPr>
        <p:spPr>
          <a:xfrm>
            <a:off x="468313" y="4797425"/>
            <a:ext cx="8064500" cy="1570038"/>
          </a:xfrm>
          <a:prstGeom prst="rect">
            <a:avLst/>
          </a:prstGeom>
        </p:spPr>
        <p:txBody>
          <a:bodyPr>
            <a:spAutoFit/>
          </a:bodyPr>
          <a:lstStyle/>
          <a:p>
            <a:pPr>
              <a:defRPr/>
            </a:pPr>
            <a:r>
              <a:rPr lang="en-GB" sz="2400" b="1" dirty="0">
                <a:solidFill>
                  <a:schemeClr val="accent2">
                    <a:lumMod val="75000"/>
                  </a:schemeClr>
                </a:solidFill>
                <a:latin typeface="Trebuchet MS" pitchFamily="34" charset="0"/>
                <a:ea typeface="+mn-ea"/>
              </a:rPr>
              <a:t>Follow-up Project Management </a:t>
            </a:r>
          </a:p>
          <a:p>
            <a:pPr>
              <a:defRPr/>
            </a:pPr>
            <a:r>
              <a:rPr lang="en-GB" sz="2400" b="1" dirty="0">
                <a:solidFill>
                  <a:schemeClr val="accent2">
                    <a:lumMod val="75000"/>
                  </a:schemeClr>
                </a:solidFill>
                <a:latin typeface="Trebuchet MS" pitchFamily="34" charset="0"/>
                <a:ea typeface="+mn-ea"/>
              </a:rPr>
              <a:t>and Implementation Training</a:t>
            </a:r>
          </a:p>
          <a:p>
            <a:pPr>
              <a:defRPr/>
            </a:pPr>
            <a:endParaRPr lang="fr-BE" sz="2400" b="1" i="1" dirty="0">
              <a:solidFill>
                <a:schemeClr val="accent2">
                  <a:lumMod val="75000"/>
                </a:schemeClr>
              </a:solidFill>
              <a:latin typeface="Trebuchet MS" pitchFamily="34" charset="0"/>
              <a:ea typeface="+mn-ea"/>
            </a:endParaRPr>
          </a:p>
          <a:p>
            <a:pPr>
              <a:defRPr/>
            </a:pPr>
            <a:r>
              <a:rPr lang="fr-BE" sz="2400" b="1" i="1" dirty="0" err="1">
                <a:solidFill>
                  <a:schemeClr val="accent2">
                    <a:lumMod val="75000"/>
                  </a:schemeClr>
                </a:solidFill>
                <a:latin typeface="Trebuchet MS" pitchFamily="34" charset="0"/>
                <a:ea typeface="+mn-ea"/>
              </a:rPr>
              <a:t>Uzhgorod</a:t>
            </a:r>
            <a:r>
              <a:rPr lang="fr-BE" sz="2400" b="1" i="1" dirty="0">
                <a:solidFill>
                  <a:schemeClr val="accent2">
                    <a:lumMod val="75000"/>
                  </a:schemeClr>
                </a:solidFill>
                <a:latin typeface="Trebuchet MS" pitchFamily="34" charset="0"/>
                <a:ea typeface="+mn-ea"/>
              </a:rPr>
              <a:t> 3 &amp; 4 May 2011</a:t>
            </a:r>
            <a:endParaRPr lang="en-GB" sz="2400" b="1" i="1" dirty="0">
              <a:solidFill>
                <a:schemeClr val="accent2">
                  <a:lumMod val="75000"/>
                </a:schemeClr>
              </a:solidFill>
              <a:latin typeface="Trebuchet MS" pitchFamily="34" charset="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fr-FR" dirty="0" smtClean="0">
                <a:latin typeface="Trebuchet MS" charset="0"/>
              </a:rPr>
              <a:t>W</a:t>
            </a:r>
            <a:r>
              <a:rPr lang="en-US" dirty="0" smtClean="0">
                <a:latin typeface="Trebuchet MS" charset="0"/>
              </a:rPr>
              <a:t>hen/how to </a:t>
            </a:r>
            <a:r>
              <a:rPr lang="en-US" dirty="0" smtClean="0">
                <a:latin typeface="Trebuchet MS" charset="0"/>
              </a:rPr>
              <a:t>request</a:t>
            </a:r>
            <a:r>
              <a:rPr lang="en-US" dirty="0" smtClean="0">
                <a:latin typeface="Trebuchet MS" charset="0"/>
              </a:rPr>
              <a:t> </a:t>
            </a:r>
            <a:r>
              <a:rPr lang="en-US" dirty="0" smtClean="0">
                <a:latin typeface="Trebuchet MS" charset="0"/>
              </a:rPr>
              <a:t>the grant payment?</a:t>
            </a:r>
            <a:br>
              <a:rPr lang="en-US" dirty="0" smtClean="0">
                <a:latin typeface="Trebuchet MS" charset="0"/>
              </a:rPr>
            </a:br>
            <a:r>
              <a:rPr lang="en-US" dirty="0" smtClean="0">
                <a:latin typeface="Trebuchet MS" charset="0"/>
              </a:rPr>
              <a:t>(balance)</a:t>
            </a:r>
            <a:endParaRPr lang="en-US" dirty="0">
              <a:latin typeface="Trebuchet MS" charset="0"/>
            </a:endParaRPr>
          </a:p>
        </p:txBody>
      </p:sp>
      <p:sp>
        <p:nvSpPr>
          <p:cNvPr id="7171" name="Content Placeholder 2"/>
          <p:cNvSpPr>
            <a:spLocks noGrp="1"/>
          </p:cNvSpPr>
          <p:nvPr>
            <p:ph idx="1"/>
          </p:nvPr>
        </p:nvSpPr>
        <p:spPr>
          <a:xfrm>
            <a:off x="336550" y="1335358"/>
            <a:ext cx="8402638" cy="4830762"/>
          </a:xfrm>
        </p:spPr>
        <p:txBody>
          <a:bodyPr/>
          <a:lstStyle/>
          <a:p>
            <a:pPr lvl="0"/>
            <a:r>
              <a:rPr lang="en-GB" sz="2000" dirty="0"/>
              <a:t>T</a:t>
            </a:r>
            <a:r>
              <a:rPr lang="en-GB" sz="2000" dirty="0" smtClean="0"/>
              <a:t>he balance within 45 days of the Joint Technical Secretariat approving the final report, accompanied by:</a:t>
            </a:r>
            <a:endParaRPr lang="fr-FR" sz="2000" dirty="0"/>
          </a:p>
          <a:p>
            <a:pPr lvl="1"/>
            <a:r>
              <a:rPr lang="en-GB" sz="2000" b="0" dirty="0" smtClean="0"/>
              <a:t>a </a:t>
            </a:r>
            <a:r>
              <a:rPr lang="en-GB" sz="2000" b="0" u="sng" dirty="0" smtClean="0"/>
              <a:t>request for payment </a:t>
            </a:r>
            <a:r>
              <a:rPr lang="en-GB" sz="2000" b="0" dirty="0" smtClean="0"/>
              <a:t>of the balance </a:t>
            </a:r>
          </a:p>
          <a:p>
            <a:pPr lvl="1"/>
            <a:r>
              <a:rPr lang="en-GB" sz="2000" b="0" dirty="0" smtClean="0"/>
              <a:t>an </a:t>
            </a:r>
            <a:r>
              <a:rPr lang="en-GB" sz="2000" b="0" u="sng" dirty="0" smtClean="0"/>
              <a:t>expenditure verification </a:t>
            </a:r>
            <a:r>
              <a:rPr lang="en-GB" sz="2000" b="0" u="sng" dirty="0" smtClean="0"/>
              <a:t>report</a:t>
            </a:r>
          </a:p>
          <a:p>
            <a:r>
              <a:rPr lang="en-GB" sz="2000" b="0" dirty="0" smtClean="0"/>
              <a:t>The </a:t>
            </a:r>
            <a:r>
              <a:rPr lang="en-GB" sz="2000" b="0" dirty="0"/>
              <a:t>amount </a:t>
            </a:r>
            <a:r>
              <a:rPr lang="en-GB" sz="2000" b="0" dirty="0" smtClean="0"/>
              <a:t>for final payment under </a:t>
            </a:r>
            <a:r>
              <a:rPr lang="en-GB" sz="2000" b="0" dirty="0"/>
              <a:t>art. </a:t>
            </a:r>
            <a:r>
              <a:rPr lang="en-GB" sz="2000" b="0" dirty="0" smtClean="0"/>
              <a:t>4.2 SC </a:t>
            </a:r>
            <a:r>
              <a:rPr lang="en-GB" sz="2000" b="0" dirty="0"/>
              <a:t>is only a </a:t>
            </a:r>
            <a:r>
              <a:rPr lang="en-GB" sz="2000" b="0" dirty="0" smtClean="0"/>
              <a:t>forecast. </a:t>
            </a:r>
            <a:r>
              <a:rPr lang="en-GB" sz="2000" dirty="0"/>
              <a:t>The actual balance will be paid on the basis of the actual eligible expenditures of the </a:t>
            </a:r>
            <a:r>
              <a:rPr lang="en-GB" sz="2000" dirty="0" smtClean="0"/>
              <a:t>project by applying the % of JMA financing, up to the ceiling as specified under art. 3.2 Special Conditions</a:t>
            </a:r>
          </a:p>
          <a:p>
            <a:r>
              <a:rPr lang="en-GB" sz="2000" b="0" dirty="0" smtClean="0"/>
              <a:t>Follow-up example on a 200.000 </a:t>
            </a:r>
            <a:r>
              <a:rPr lang="en-US" sz="2000" b="0" dirty="0" smtClean="0"/>
              <a:t>€</a:t>
            </a:r>
            <a:r>
              <a:rPr lang="en-GB" sz="2000" b="0" dirty="0" smtClean="0"/>
              <a:t> project: </a:t>
            </a:r>
          </a:p>
          <a:p>
            <a:pPr lvl="1"/>
            <a:r>
              <a:rPr lang="en-GB" sz="1800" dirty="0"/>
              <a:t>I</a:t>
            </a:r>
            <a:r>
              <a:rPr lang="en-GB" sz="1800" dirty="0" smtClean="0"/>
              <a:t>f the project reports 220.000 </a:t>
            </a:r>
            <a:r>
              <a:rPr lang="en-US" sz="1800" dirty="0" smtClean="0"/>
              <a:t>€</a:t>
            </a:r>
            <a:r>
              <a:rPr lang="en-GB" sz="1800" dirty="0" smtClean="0"/>
              <a:t>, total grant financing will be 180.000 </a:t>
            </a:r>
            <a:r>
              <a:rPr lang="en-US" sz="1800" dirty="0" smtClean="0"/>
              <a:t>€</a:t>
            </a:r>
            <a:r>
              <a:rPr lang="en-GB" sz="1800" dirty="0" smtClean="0"/>
              <a:t>; balance payment will be 18.000 </a:t>
            </a:r>
            <a:r>
              <a:rPr lang="en-US" sz="1800" dirty="0" smtClean="0"/>
              <a:t>€</a:t>
            </a:r>
            <a:r>
              <a:rPr lang="en-GB" sz="1800" dirty="0" smtClean="0"/>
              <a:t>  </a:t>
            </a:r>
          </a:p>
          <a:p>
            <a:pPr lvl="1"/>
            <a:r>
              <a:rPr lang="en-GB" sz="1800" dirty="0" smtClean="0"/>
              <a:t>If the project reports 180.000 </a:t>
            </a:r>
            <a:r>
              <a:rPr lang="en-US" sz="1800" dirty="0" smtClean="0"/>
              <a:t>€</a:t>
            </a:r>
            <a:r>
              <a:rPr lang="en-GB" sz="1800" dirty="0" smtClean="0"/>
              <a:t>, total grant financing will be 90%*180.000 = 162.000 </a:t>
            </a:r>
            <a:r>
              <a:rPr lang="en-US" sz="1800" dirty="0" smtClean="0"/>
              <a:t>€</a:t>
            </a:r>
            <a:r>
              <a:rPr lang="en-GB" sz="1800" dirty="0" smtClean="0"/>
              <a:t>; balance payment will be 0 </a:t>
            </a:r>
            <a:r>
              <a:rPr lang="en-US" sz="1800" dirty="0" smtClean="0"/>
              <a:t>€</a:t>
            </a:r>
            <a:r>
              <a:rPr lang="en-GB" sz="1800" dirty="0" smtClean="0"/>
              <a:t>!</a:t>
            </a:r>
            <a:endParaRPr lang="en-GB" sz="1400" dirty="0"/>
          </a:p>
          <a:p>
            <a:pPr lvl="1"/>
            <a:endParaRPr lang="en-GB" sz="2000" u="sng" dirty="0"/>
          </a:p>
          <a:p>
            <a:pPr marL="0" indent="0" algn="just" eaLnBrk="1" hangingPunct="1">
              <a:buNone/>
            </a:pPr>
            <a:r>
              <a:rPr lang="en-US" sz="2000" b="0" i="1" dirty="0" smtClean="0">
                <a:latin typeface="Arial" charset="0"/>
              </a:rPr>
              <a:t> </a:t>
            </a:r>
            <a:endParaRPr lang="en-US" sz="2000" b="0" i="1" dirty="0">
              <a:latin typeface="Arial" charset="0"/>
            </a:endParaRPr>
          </a:p>
          <a:p>
            <a:pPr algn="just" eaLnBrk="1" hangingPunct="1">
              <a:buFontTx/>
              <a:buNone/>
            </a:pPr>
            <a:endParaRPr lang="en-US" sz="2000" b="0" i="1" dirty="0">
              <a:latin typeface="Arial" charset="0"/>
            </a:endParaRPr>
          </a:p>
        </p:txBody>
      </p:sp>
    </p:spTree>
    <p:extLst>
      <p:ext uri="{BB962C8B-B14F-4D97-AF65-F5344CB8AC3E}">
        <p14:creationId xmlns:p14="http://schemas.microsoft.com/office/powerpoint/2010/main" val="267298675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latin typeface="Trebuchet MS" charset="0"/>
              </a:rPr>
              <a:t>When do partners get the payment?</a:t>
            </a:r>
            <a:endParaRPr lang="en-US" dirty="0">
              <a:latin typeface="Trebuchet MS" charset="0"/>
            </a:endParaRPr>
          </a:p>
        </p:txBody>
      </p:sp>
      <p:sp>
        <p:nvSpPr>
          <p:cNvPr id="7171" name="Content Placeholder 2"/>
          <p:cNvSpPr>
            <a:spLocks noGrp="1"/>
          </p:cNvSpPr>
          <p:nvPr>
            <p:ph idx="1"/>
          </p:nvPr>
        </p:nvSpPr>
        <p:spPr>
          <a:xfrm>
            <a:off x="336550" y="1404938"/>
            <a:ext cx="8402638" cy="4830762"/>
          </a:xfrm>
        </p:spPr>
        <p:txBody>
          <a:bodyPr/>
          <a:lstStyle/>
          <a:p>
            <a:pPr algn="just" eaLnBrk="1" hangingPunct="1">
              <a:buFontTx/>
              <a:buNone/>
            </a:pPr>
            <a:r>
              <a:rPr lang="en-US" sz="2000" dirty="0" smtClean="0">
                <a:latin typeface="Arial" charset="0"/>
              </a:rPr>
              <a:t>Art. 4.4 Special Conditions:</a:t>
            </a:r>
            <a:endParaRPr lang="en-US" sz="2000" dirty="0">
              <a:latin typeface="Arial" charset="0"/>
            </a:endParaRPr>
          </a:p>
          <a:p>
            <a:pPr algn="just" eaLnBrk="1" hangingPunct="1"/>
            <a:r>
              <a:rPr lang="en-GB" sz="2000" b="0" dirty="0" smtClean="0"/>
              <a:t>The </a:t>
            </a:r>
            <a:r>
              <a:rPr lang="en-GB" sz="2000" b="0" dirty="0"/>
              <a:t>Beneficiary shall transfer the corresponding amounts of the Grant to its partners </a:t>
            </a:r>
            <a:r>
              <a:rPr lang="en-GB" sz="2000" dirty="0"/>
              <a:t>without delay as from the date of receipt </a:t>
            </a:r>
            <a:r>
              <a:rPr lang="en-GB" sz="2000" b="0" dirty="0"/>
              <a:t>of the instalment of Grant, </a:t>
            </a:r>
            <a:r>
              <a:rPr lang="en-GB" sz="2000" b="0" u="sng" dirty="0"/>
              <a:t>proportionally to each partner’s contribution to the Action</a:t>
            </a:r>
            <a:r>
              <a:rPr lang="en-GB" sz="2000" b="0" dirty="0"/>
              <a:t>, without making any deduction, retention or further specific charge, and shall submit the proof of transfer to JMA within 10 days.</a:t>
            </a:r>
            <a:r>
              <a:rPr lang="fr-FR" sz="2000" b="0" dirty="0" smtClean="0">
                <a:effectLst/>
              </a:rPr>
              <a:t> </a:t>
            </a:r>
            <a:endParaRPr lang="en-US" sz="2000" b="0" i="1" dirty="0">
              <a:latin typeface="Arial" charset="0"/>
            </a:endParaRPr>
          </a:p>
          <a:p>
            <a:pPr algn="just" eaLnBrk="1" hangingPunct="1">
              <a:buFontTx/>
              <a:buNone/>
            </a:pPr>
            <a:endParaRPr lang="en-US" sz="2000" b="0" i="1" dirty="0">
              <a:latin typeface="Arial" charset="0"/>
            </a:endParaRPr>
          </a:p>
        </p:txBody>
      </p:sp>
    </p:spTree>
    <p:extLst>
      <p:ext uri="{BB962C8B-B14F-4D97-AF65-F5344CB8AC3E}">
        <p14:creationId xmlns:p14="http://schemas.microsoft.com/office/powerpoint/2010/main" val="23955139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a:latin typeface="Trebuchet MS" charset="0"/>
              </a:rPr>
              <a:t>Annex VI of contract (Excel file)</a:t>
            </a:r>
          </a:p>
        </p:txBody>
      </p:sp>
      <p:sp>
        <p:nvSpPr>
          <p:cNvPr id="8195" name="Content Placeholder 2"/>
          <p:cNvSpPr>
            <a:spLocks noGrp="1"/>
          </p:cNvSpPr>
          <p:nvPr>
            <p:ph idx="1"/>
          </p:nvPr>
        </p:nvSpPr>
        <p:spPr>
          <a:xfrm>
            <a:off x="382588" y="1479550"/>
            <a:ext cx="8401050" cy="4525963"/>
          </a:xfrm>
        </p:spPr>
        <p:txBody>
          <a:bodyPr/>
          <a:lstStyle/>
          <a:p>
            <a:pPr algn="just" eaLnBrk="1" hangingPunct="1">
              <a:buFontTx/>
              <a:buNone/>
            </a:pPr>
            <a:r>
              <a:rPr lang="en-US" sz="2000">
                <a:latin typeface="Arial" charset="0"/>
              </a:rPr>
              <a:t>The financial part of Annex VI is an Excel sheet with five parts:</a:t>
            </a:r>
          </a:p>
          <a:p>
            <a:pPr algn="just" eaLnBrk="1" hangingPunct="1"/>
            <a:r>
              <a:rPr lang="en-US" sz="2000" b="0" i="1">
                <a:latin typeface="Arial" charset="0"/>
              </a:rPr>
              <a:t>General information on how to use it</a:t>
            </a:r>
          </a:p>
          <a:p>
            <a:pPr algn="just" eaLnBrk="1" hangingPunct="1"/>
            <a:r>
              <a:rPr lang="en-US" sz="2000" b="0" i="1">
                <a:latin typeface="Arial" charset="0"/>
              </a:rPr>
              <a:t>Forecast budget and follow-up</a:t>
            </a:r>
          </a:p>
          <a:p>
            <a:pPr algn="just" eaLnBrk="1" hangingPunct="1"/>
            <a:r>
              <a:rPr lang="en-US" sz="2000" b="0" i="1">
                <a:latin typeface="Arial" charset="0"/>
              </a:rPr>
              <a:t>Interim Report</a:t>
            </a:r>
          </a:p>
          <a:p>
            <a:pPr algn="just" eaLnBrk="1" hangingPunct="1"/>
            <a:r>
              <a:rPr lang="en-US" sz="2000" b="0" i="1">
                <a:latin typeface="Arial" charset="0"/>
              </a:rPr>
              <a:t>Sources of funding</a:t>
            </a:r>
          </a:p>
          <a:p>
            <a:pPr algn="just" eaLnBrk="1" hangingPunct="1"/>
            <a:r>
              <a:rPr lang="en-US" sz="2000" b="0" i="1">
                <a:latin typeface="Arial" charset="0"/>
              </a:rPr>
              <a:t>Final report</a:t>
            </a:r>
          </a:p>
          <a:p>
            <a:pPr algn="just" eaLnBrk="1" hangingPunct="1">
              <a:buFontTx/>
              <a:buNone/>
            </a:pPr>
            <a:endParaRPr lang="en-US" sz="2000" b="0" i="1">
              <a:latin typeface="Arial" charset="0"/>
            </a:endParaRPr>
          </a:p>
          <a:p>
            <a:pPr algn="ctr" eaLnBrk="1" hangingPunct="1">
              <a:buFontTx/>
              <a:buNone/>
            </a:pPr>
            <a:r>
              <a:rPr lang="en-US" sz="2000" i="1">
                <a:latin typeface="Arial" charset="0"/>
              </a:rPr>
              <a:t>LET</a:t>
            </a:r>
            <a:r>
              <a:rPr lang="ja-JP" altLang="en-US" sz="2000" i="1">
                <a:latin typeface="Arial" charset="0"/>
              </a:rPr>
              <a:t>’</a:t>
            </a:r>
            <a:r>
              <a:rPr lang="en-US" sz="2000" i="1">
                <a:latin typeface="Arial" charset="0"/>
              </a:rPr>
              <a:t>S SEE THEM IN DETAIL!</a:t>
            </a:r>
            <a:endParaRPr lang="fr-FR" sz="2000" i="1">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01613"/>
            <a:ext cx="8229600" cy="1020762"/>
          </a:xfrm>
        </p:spPr>
        <p:txBody>
          <a:bodyPr/>
          <a:lstStyle/>
          <a:p>
            <a:pPr eaLnBrk="1" hangingPunct="1"/>
            <a:r>
              <a:rPr lang="en-US">
                <a:latin typeface="Trebuchet MS" charset="0"/>
              </a:rPr>
              <a:t>Annex V: request for payment</a:t>
            </a:r>
          </a:p>
        </p:txBody>
      </p:sp>
      <p:sp>
        <p:nvSpPr>
          <p:cNvPr id="4099" name="Content Placeholder 2"/>
          <p:cNvSpPr>
            <a:spLocks noGrp="1"/>
          </p:cNvSpPr>
          <p:nvPr>
            <p:ph idx="1"/>
          </p:nvPr>
        </p:nvSpPr>
        <p:spPr>
          <a:xfrm>
            <a:off x="201613" y="1435100"/>
            <a:ext cx="3470275" cy="4037013"/>
          </a:xfrm>
        </p:spPr>
        <p:txBody>
          <a:bodyPr/>
          <a:lstStyle/>
          <a:p>
            <a:pPr marL="0" indent="0" eaLnBrk="1" hangingPunct="1">
              <a:buFontTx/>
              <a:buNone/>
              <a:defRPr/>
            </a:pPr>
            <a:r>
              <a:rPr lang="en-US" sz="2000" dirty="0" smtClean="0">
                <a:ea typeface="+mn-ea"/>
              </a:rPr>
              <a:t>Annex VI with the table has to be an attachment to Annex V, which is the formal request for payment. You will find the model as an annex to your contract</a:t>
            </a:r>
          </a:p>
          <a:p>
            <a:pPr algn="just" eaLnBrk="1" hangingPunct="1">
              <a:buFontTx/>
              <a:buNone/>
              <a:defRPr/>
            </a:pPr>
            <a:endParaRPr lang="en-US" sz="2000" dirty="0" smtClean="0">
              <a:ea typeface="+mn-ea"/>
            </a:endParaRPr>
          </a:p>
          <a:p>
            <a:pPr algn="just" eaLnBrk="1" hangingPunct="1">
              <a:buFontTx/>
              <a:buNone/>
              <a:defRPr/>
            </a:pPr>
            <a:endParaRPr lang="en-US" sz="2000" dirty="0" smtClean="0">
              <a:ea typeface="+mn-ea"/>
            </a:endParaRPr>
          </a:p>
        </p:txBody>
      </p:sp>
      <p:pic>
        <p:nvPicPr>
          <p:cNvPr id="92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275" y="1268413"/>
            <a:ext cx="4410075" cy="5514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atin typeface="Trebuchet MS" charset="0"/>
              </a:rPr>
              <a:t>Financial reporting in contract</a:t>
            </a:r>
          </a:p>
        </p:txBody>
      </p:sp>
      <p:sp>
        <p:nvSpPr>
          <p:cNvPr id="4099" name="Content Placeholder 2"/>
          <p:cNvSpPr>
            <a:spLocks noGrp="1"/>
          </p:cNvSpPr>
          <p:nvPr>
            <p:ph idx="1"/>
          </p:nvPr>
        </p:nvSpPr>
        <p:spPr/>
        <p:txBody>
          <a:bodyPr/>
          <a:lstStyle/>
          <a:p>
            <a:pPr marL="0" indent="0" algn="just" eaLnBrk="1" hangingPunct="1">
              <a:buFontTx/>
              <a:buNone/>
              <a:defRPr/>
            </a:pPr>
            <a:r>
              <a:rPr lang="en-US" sz="2000" i="1" dirty="0" smtClean="0">
                <a:ea typeface="+mn-ea"/>
              </a:rPr>
              <a:t>The narrative and financial reporting is described in article 4 of the Special Conditions of the contract and complemented by</a:t>
            </a:r>
            <a:r>
              <a:rPr lang="en-US" sz="2000" dirty="0" smtClean="0">
                <a:ea typeface="+mn-ea"/>
              </a:rPr>
              <a:t>:</a:t>
            </a:r>
          </a:p>
          <a:p>
            <a:pPr algn="just" eaLnBrk="1" hangingPunct="1">
              <a:defRPr/>
            </a:pPr>
            <a:r>
              <a:rPr lang="en-US" sz="2000" b="0" dirty="0" smtClean="0">
                <a:ea typeface="+mn-ea"/>
              </a:rPr>
              <a:t>Article 15.1 of General Conditions (modified by art. 7.2.5 Special Conditions), explaining the conditions for payment claims and the documents to attach</a:t>
            </a:r>
          </a:p>
          <a:p>
            <a:pPr algn="just" eaLnBrk="1" hangingPunct="1">
              <a:defRPr/>
            </a:pPr>
            <a:r>
              <a:rPr lang="en-US" sz="2000" b="0" dirty="0" smtClean="0">
                <a:ea typeface="+mn-ea"/>
              </a:rPr>
              <a:t>Annex V to contract: model of payment request</a:t>
            </a:r>
          </a:p>
          <a:p>
            <a:pPr algn="just" eaLnBrk="1" hangingPunct="1">
              <a:defRPr/>
            </a:pPr>
            <a:r>
              <a:rPr lang="en-US" sz="2000" b="0" dirty="0" smtClean="0">
                <a:ea typeface="+mn-ea"/>
              </a:rPr>
              <a:t>Annex VI to contract: model of financial report</a:t>
            </a:r>
          </a:p>
          <a:p>
            <a:pPr algn="just" eaLnBrk="1" hangingPunct="1">
              <a:defRPr/>
            </a:pPr>
            <a:r>
              <a:rPr lang="en-US" sz="2000" b="0" dirty="0" smtClean="0">
                <a:ea typeface="+mn-ea"/>
              </a:rPr>
              <a:t>Annex VII to contract: model of expenditure verification report (see presentation on expenditure verification)</a:t>
            </a:r>
          </a:p>
          <a:p>
            <a:pPr eaLnBrk="1" hangingPunct="1">
              <a:buFontTx/>
              <a:buNone/>
              <a:defRPr/>
            </a:pPr>
            <a:r>
              <a:rPr lang="en-US" sz="2000" i="1" dirty="0" smtClean="0">
                <a:ea typeface="+mn-ea"/>
              </a:rPr>
              <a:t>	</a:t>
            </a:r>
            <a:endParaRPr lang="fr-FR" sz="2000" i="1" dirty="0" smtClean="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atin typeface="Trebuchet MS" charset="0"/>
              </a:rPr>
              <a:t>Key elements for smooth reporting</a:t>
            </a:r>
          </a:p>
        </p:txBody>
      </p:sp>
      <p:sp>
        <p:nvSpPr>
          <p:cNvPr id="5123" name="Content Placeholder 2"/>
          <p:cNvSpPr>
            <a:spLocks noGrp="1"/>
          </p:cNvSpPr>
          <p:nvPr>
            <p:ph idx="1"/>
          </p:nvPr>
        </p:nvSpPr>
        <p:spPr>
          <a:xfrm>
            <a:off x="382588" y="1479550"/>
            <a:ext cx="8401050" cy="4525963"/>
          </a:xfrm>
        </p:spPr>
        <p:txBody>
          <a:bodyPr/>
          <a:lstStyle/>
          <a:p>
            <a:pPr algn="just" eaLnBrk="1" hangingPunct="1"/>
            <a:r>
              <a:rPr lang="en-US" sz="2000" b="0">
                <a:latin typeface="Arial" charset="0"/>
              </a:rPr>
              <a:t>Look at the final and interim reports form the beginning. Any information needed for reporting has to start its collection from the beginning</a:t>
            </a:r>
          </a:p>
          <a:p>
            <a:pPr algn="just" eaLnBrk="1" hangingPunct="1"/>
            <a:r>
              <a:rPr lang="en-US" sz="2000" b="0" i="1">
                <a:latin typeface="Arial" charset="0"/>
              </a:rPr>
              <a:t>Prepare the project accounting (Beneficiary and partners) with the necessary information for reporting, not just the amount of expenditure</a:t>
            </a:r>
          </a:p>
          <a:p>
            <a:pPr algn="just" eaLnBrk="1" hangingPunct="1"/>
            <a:r>
              <a:rPr lang="en-US" sz="2000" b="0" i="1">
                <a:latin typeface="Arial" charset="0"/>
              </a:rPr>
              <a:t>Keep you accounting on an on-going basis; you will not now when you reach the thresholds if you do otherwise. </a:t>
            </a:r>
          </a:p>
          <a:p>
            <a:pPr algn="just" eaLnBrk="1" hangingPunct="1"/>
            <a:r>
              <a:rPr lang="en-US" sz="2000" b="0" i="1">
                <a:latin typeface="Arial" charset="0"/>
              </a:rPr>
              <a:t>Agree regular updates of financial information with your partners; reporting in CBC projects is a team work!</a:t>
            </a:r>
          </a:p>
          <a:p>
            <a:pPr algn="just" eaLnBrk="1" hangingPunct="1"/>
            <a:r>
              <a:rPr lang="en-US" sz="2000" b="0" i="1">
                <a:latin typeface="Arial" charset="0"/>
              </a:rPr>
              <a:t>Involve your auditors from the beginning; when preparing the payment claim is too late to find a share understanding of the rules</a:t>
            </a:r>
            <a:endParaRPr lang="fr-FR" sz="2000" i="1">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atin typeface="Trebuchet MS" charset="0"/>
              </a:rPr>
              <a:t>General information</a:t>
            </a:r>
          </a:p>
        </p:txBody>
      </p:sp>
      <p:sp>
        <p:nvSpPr>
          <p:cNvPr id="6147" name="Content Placeholder 2"/>
          <p:cNvSpPr>
            <a:spLocks noGrp="1"/>
          </p:cNvSpPr>
          <p:nvPr>
            <p:ph idx="1"/>
          </p:nvPr>
        </p:nvSpPr>
        <p:spPr>
          <a:xfrm>
            <a:off x="336550" y="1404938"/>
            <a:ext cx="8402638" cy="4525962"/>
          </a:xfrm>
        </p:spPr>
        <p:txBody>
          <a:bodyPr/>
          <a:lstStyle/>
          <a:p>
            <a:pPr algn="just" eaLnBrk="1" hangingPunct="1">
              <a:buFontTx/>
              <a:buNone/>
            </a:pPr>
            <a:r>
              <a:rPr lang="en-US" sz="2000" dirty="0">
                <a:latin typeface="Arial" charset="0"/>
              </a:rPr>
              <a:t>Nota </a:t>
            </a:r>
            <a:r>
              <a:rPr lang="en-US" sz="2000" dirty="0" err="1">
                <a:latin typeface="Arial" charset="0"/>
              </a:rPr>
              <a:t>bene</a:t>
            </a:r>
            <a:r>
              <a:rPr lang="en-US" sz="2000" dirty="0">
                <a:latin typeface="Arial" charset="0"/>
              </a:rPr>
              <a:t>:</a:t>
            </a:r>
          </a:p>
          <a:p>
            <a:pPr algn="just" eaLnBrk="1" hangingPunct="1"/>
            <a:r>
              <a:rPr lang="en-US" sz="2000" b="0" i="1" dirty="0">
                <a:latin typeface="Arial" charset="0"/>
              </a:rPr>
              <a:t>The Beneficiary alone is responsible for the correctness of the information in the tables … check the information sent by your partners!!</a:t>
            </a:r>
          </a:p>
          <a:p>
            <a:pPr algn="just" eaLnBrk="1" hangingPunct="1">
              <a:buFontTx/>
              <a:buNone/>
            </a:pPr>
            <a:r>
              <a:rPr lang="en-US" sz="2000" i="1" dirty="0">
                <a:latin typeface="Arial" charset="0"/>
              </a:rPr>
              <a:t>Forecast budget and follow-up</a:t>
            </a:r>
          </a:p>
          <a:p>
            <a:pPr algn="just" eaLnBrk="1" hangingPunct="1"/>
            <a:r>
              <a:rPr lang="en-US" sz="2000" b="0" i="1" dirty="0">
                <a:latin typeface="Arial" charset="0"/>
              </a:rPr>
              <a:t>Requested only for information purposes      but very useful also </a:t>
            </a:r>
            <a:r>
              <a:rPr lang="en-US" sz="2000" b="0" i="1" dirty="0" smtClean="0">
                <a:latin typeface="Arial" charset="0"/>
              </a:rPr>
              <a:t>for </a:t>
            </a:r>
            <a:r>
              <a:rPr lang="en-US" sz="2000" b="0" i="1" dirty="0">
                <a:latin typeface="Arial" charset="0"/>
              </a:rPr>
              <a:t>your project financial monitoring!!</a:t>
            </a:r>
          </a:p>
          <a:p>
            <a:pPr algn="just" eaLnBrk="1" hangingPunct="1">
              <a:buFontTx/>
              <a:buNone/>
            </a:pPr>
            <a:r>
              <a:rPr lang="en-US" sz="2000" i="1" dirty="0">
                <a:latin typeface="Arial" charset="0"/>
              </a:rPr>
              <a:t>Other</a:t>
            </a:r>
          </a:p>
          <a:p>
            <a:pPr algn="just" eaLnBrk="1" hangingPunct="1"/>
            <a:r>
              <a:rPr lang="en-US" sz="2000" b="0" i="1" dirty="0">
                <a:latin typeface="Arial" charset="0"/>
              </a:rPr>
              <a:t>The sheet </a:t>
            </a:r>
            <a:r>
              <a:rPr lang="ja-JP" altLang="en-US" sz="2000" b="0" i="1" dirty="0">
                <a:latin typeface="Arial" charset="0"/>
              </a:rPr>
              <a:t>“</a:t>
            </a:r>
            <a:r>
              <a:rPr lang="en-US" sz="2000" b="0" i="1" dirty="0">
                <a:latin typeface="Arial" charset="0"/>
              </a:rPr>
              <a:t>sources of funding</a:t>
            </a:r>
            <a:r>
              <a:rPr lang="ja-JP" altLang="en-US" sz="2000" b="0" i="1" dirty="0">
                <a:latin typeface="Arial" charset="0"/>
              </a:rPr>
              <a:t>”</a:t>
            </a:r>
            <a:r>
              <a:rPr lang="en-US" sz="2000" b="0" i="1" dirty="0">
                <a:latin typeface="Arial" charset="0"/>
              </a:rPr>
              <a:t> has to be included both in interim and final reports</a:t>
            </a:r>
          </a:p>
          <a:p>
            <a:pPr algn="just" eaLnBrk="1" hangingPunct="1"/>
            <a:r>
              <a:rPr lang="en-US" sz="2000" b="0" i="1" dirty="0">
                <a:latin typeface="Arial" charset="0"/>
              </a:rPr>
              <a:t>Figures have to be rounded to the nearest euro cent</a:t>
            </a:r>
          </a:p>
          <a:p>
            <a:pPr algn="just" eaLnBrk="1" hangingPunct="1">
              <a:buFontTx/>
              <a:buNone/>
            </a:pPr>
            <a:endParaRPr lang="en-US" sz="2000" b="0" i="1" dirty="0">
              <a:latin typeface="Arial" charset="0"/>
            </a:endParaRPr>
          </a:p>
        </p:txBody>
      </p:sp>
      <p:sp>
        <p:nvSpPr>
          <p:cNvPr id="4" name="Fletxa dreta 3"/>
          <p:cNvSpPr/>
          <p:nvPr/>
        </p:nvSpPr>
        <p:spPr bwMode="auto">
          <a:xfrm>
            <a:off x="3852863" y="2368550"/>
            <a:ext cx="374650" cy="254000"/>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a:lstStyle/>
          <a:p>
            <a:pPr>
              <a:defRPr/>
            </a:pPr>
            <a:endParaRPr lang="es-ES">
              <a:ea typeface="+mn-ea"/>
            </a:endParaRPr>
          </a:p>
        </p:txBody>
      </p:sp>
      <p:sp>
        <p:nvSpPr>
          <p:cNvPr id="5" name="Fletxa dreta 4"/>
          <p:cNvSpPr/>
          <p:nvPr/>
        </p:nvSpPr>
        <p:spPr bwMode="auto">
          <a:xfrm>
            <a:off x="5473700" y="3735388"/>
            <a:ext cx="374650" cy="254000"/>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a:lstStyle/>
          <a:p>
            <a:pPr>
              <a:defRPr/>
            </a:pPr>
            <a:endParaRPr lang="es-ES">
              <a:ea typeface="+mn-ea"/>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atin typeface="Trebuchet MS" charset="0"/>
              </a:rPr>
              <a:t>Use of exchange rates</a:t>
            </a:r>
          </a:p>
        </p:txBody>
      </p:sp>
      <p:sp>
        <p:nvSpPr>
          <p:cNvPr id="7171" name="Content Placeholder 2"/>
          <p:cNvSpPr>
            <a:spLocks noGrp="1"/>
          </p:cNvSpPr>
          <p:nvPr>
            <p:ph idx="1"/>
          </p:nvPr>
        </p:nvSpPr>
        <p:spPr>
          <a:xfrm>
            <a:off x="336550" y="1404938"/>
            <a:ext cx="8402638" cy="4830762"/>
          </a:xfrm>
        </p:spPr>
        <p:txBody>
          <a:bodyPr/>
          <a:lstStyle/>
          <a:p>
            <a:pPr algn="just" eaLnBrk="1" hangingPunct="1">
              <a:buFontTx/>
              <a:buNone/>
            </a:pPr>
            <a:r>
              <a:rPr lang="en-US" sz="2000">
                <a:latin typeface="Arial" charset="0"/>
              </a:rPr>
              <a:t>Exchange rates:</a:t>
            </a:r>
          </a:p>
          <a:p>
            <a:pPr algn="just" eaLnBrk="1" hangingPunct="1"/>
            <a:r>
              <a:rPr lang="en-US" sz="2000" b="0" i="1">
                <a:latin typeface="Arial" charset="0"/>
              </a:rPr>
              <a:t>The project accounting has to be kept in the national currency used by each partner</a:t>
            </a:r>
          </a:p>
          <a:p>
            <a:pPr algn="just" eaLnBrk="1" hangingPunct="1"/>
            <a:r>
              <a:rPr lang="en-US" sz="2000" b="0" i="1">
                <a:latin typeface="Arial" charset="0"/>
              </a:rPr>
              <a:t>Interim and final reports include, for each budget line, four columns for each currency: number of units, unit cost in original currency, total cost in original currency and total cost in Euro</a:t>
            </a:r>
          </a:p>
          <a:p>
            <a:pPr algn="just" eaLnBrk="1" hangingPunct="1"/>
            <a:r>
              <a:rPr lang="en-US" sz="2000" b="0" i="1">
                <a:latin typeface="Arial" charset="0"/>
              </a:rPr>
              <a:t>Exchange rate to use is the arithmetical average of the one in Inforeuro for the concerned period (sum of the exchange rates of the months of the reporting period divided by the number of months)</a:t>
            </a:r>
          </a:p>
          <a:p>
            <a:pPr algn="just" eaLnBrk="1" hangingPunct="1"/>
            <a:endParaRPr lang="en-US" sz="2000" b="0" i="1">
              <a:latin typeface="Arial" charset="0"/>
            </a:endParaRPr>
          </a:p>
          <a:p>
            <a:pPr algn="just" eaLnBrk="1" hangingPunct="1">
              <a:buFontTx/>
              <a:buNone/>
            </a:pPr>
            <a:endParaRPr lang="en-US" sz="2000" b="0" i="1">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latin typeface="Trebuchet MS" charset="0"/>
              </a:rPr>
              <a:t>When/how to </a:t>
            </a:r>
            <a:r>
              <a:rPr lang="en-US" dirty="0" smtClean="0">
                <a:latin typeface="Trebuchet MS" charset="0"/>
              </a:rPr>
              <a:t>request</a:t>
            </a:r>
            <a:r>
              <a:rPr lang="en-US" dirty="0" smtClean="0">
                <a:latin typeface="Trebuchet MS" charset="0"/>
              </a:rPr>
              <a:t> </a:t>
            </a:r>
            <a:r>
              <a:rPr lang="en-US" dirty="0" smtClean="0">
                <a:latin typeface="Trebuchet MS" charset="0"/>
              </a:rPr>
              <a:t>the grant payment? (initial pre-financing)</a:t>
            </a:r>
            <a:endParaRPr lang="en-US" dirty="0">
              <a:latin typeface="Trebuchet MS" charset="0"/>
            </a:endParaRPr>
          </a:p>
        </p:txBody>
      </p:sp>
      <p:sp>
        <p:nvSpPr>
          <p:cNvPr id="7171" name="Content Placeholder 2"/>
          <p:cNvSpPr>
            <a:spLocks noGrp="1"/>
          </p:cNvSpPr>
          <p:nvPr>
            <p:ph idx="1"/>
          </p:nvPr>
        </p:nvSpPr>
        <p:spPr>
          <a:xfrm>
            <a:off x="336550" y="1404938"/>
            <a:ext cx="8402638" cy="4830762"/>
          </a:xfrm>
        </p:spPr>
        <p:txBody>
          <a:bodyPr/>
          <a:lstStyle/>
          <a:p>
            <a:pPr algn="just" eaLnBrk="1" hangingPunct="1">
              <a:buFontTx/>
              <a:buNone/>
            </a:pPr>
            <a:r>
              <a:rPr lang="en-US" sz="2000" dirty="0" smtClean="0">
                <a:latin typeface="Arial" charset="0"/>
              </a:rPr>
              <a:t>Special Conditions art. 7.2.5 modifies General Conditions art. 15.1:</a:t>
            </a:r>
            <a:endParaRPr lang="en-US" sz="2000" dirty="0">
              <a:latin typeface="Arial" charset="0"/>
            </a:endParaRPr>
          </a:p>
          <a:p>
            <a:pPr marL="0" indent="0">
              <a:buNone/>
            </a:pPr>
            <a:r>
              <a:rPr lang="en-GB" sz="2000" b="0" dirty="0" smtClean="0"/>
              <a:t>Payment procedures are set out in Article 4 of the Special Conditions and </a:t>
            </a:r>
            <a:r>
              <a:rPr lang="en-GB" sz="2000" dirty="0" smtClean="0"/>
              <a:t>regardless of the amount of the grant and the duration of the operation </a:t>
            </a:r>
            <a:r>
              <a:rPr lang="en-GB" sz="2000" b="0" dirty="0" smtClean="0"/>
              <a:t>the JMA shall pay the grant to the Beneficiary as follows:</a:t>
            </a:r>
            <a:r>
              <a:rPr lang="en-GB" sz="2000" dirty="0" smtClean="0"/>
              <a:t> </a:t>
            </a:r>
          </a:p>
          <a:p>
            <a:r>
              <a:rPr lang="en-GB" sz="2000" dirty="0" smtClean="0"/>
              <a:t>An </a:t>
            </a:r>
            <a:r>
              <a:rPr lang="en-GB" sz="2000" dirty="0"/>
              <a:t>initial pre-financing </a:t>
            </a:r>
            <a:r>
              <a:rPr lang="en-GB" sz="2000" b="0" dirty="0"/>
              <a:t>instalment of </a:t>
            </a:r>
            <a:r>
              <a:rPr lang="en-GB" sz="2000" b="0" u="sng" dirty="0"/>
              <a:t>80% of that part of the estimated budget for the first 12 months financed by the Joint Managing Authority</a:t>
            </a:r>
            <a:r>
              <a:rPr lang="en-GB" sz="2000" b="0" dirty="0"/>
              <a:t> as specified in Article 4 of the Special </a:t>
            </a:r>
            <a:r>
              <a:rPr lang="en-GB" sz="2000" b="0" dirty="0" smtClean="0"/>
              <a:t>Conditions within </a:t>
            </a:r>
            <a:r>
              <a:rPr lang="en-GB" sz="2000" b="0" dirty="0"/>
              <a:t>45 days, as from the date of reception by the JMA of signed contract </a:t>
            </a:r>
            <a:r>
              <a:rPr lang="en-GB" sz="2000" b="0" dirty="0" smtClean="0"/>
              <a:t>(accompanied </a:t>
            </a:r>
            <a:r>
              <a:rPr lang="en-GB" sz="2000" b="0" dirty="0"/>
              <a:t>by the financial guarantee if </a:t>
            </a:r>
            <a:r>
              <a:rPr lang="en-GB" sz="2000" b="0" dirty="0" smtClean="0"/>
              <a:t>required) </a:t>
            </a:r>
          </a:p>
          <a:p>
            <a:pPr algn="just" eaLnBrk="1" hangingPunct="1"/>
            <a:endParaRPr lang="en-US" sz="2000" b="0" i="1" dirty="0" smtClean="0">
              <a:latin typeface="Arial" charset="0"/>
            </a:endParaRPr>
          </a:p>
          <a:p>
            <a:pPr algn="just" eaLnBrk="1" hangingPunct="1">
              <a:buFontTx/>
              <a:buNone/>
            </a:pPr>
            <a:endParaRPr lang="en-US" sz="2000" b="0" i="1" dirty="0">
              <a:latin typeface="Arial" charset="0"/>
            </a:endParaRPr>
          </a:p>
        </p:txBody>
      </p:sp>
    </p:spTree>
    <p:extLst>
      <p:ext uri="{BB962C8B-B14F-4D97-AF65-F5344CB8AC3E}">
        <p14:creationId xmlns:p14="http://schemas.microsoft.com/office/powerpoint/2010/main" val="23955139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fr-FR" dirty="0" smtClean="0">
                <a:latin typeface="Trebuchet MS" charset="0"/>
              </a:rPr>
              <a:t>W</a:t>
            </a:r>
            <a:r>
              <a:rPr lang="en-US" dirty="0" smtClean="0">
                <a:latin typeface="Trebuchet MS" charset="0"/>
              </a:rPr>
              <a:t>hen/how to </a:t>
            </a:r>
            <a:r>
              <a:rPr lang="en-US" dirty="0" smtClean="0">
                <a:latin typeface="Trebuchet MS" charset="0"/>
              </a:rPr>
              <a:t>request</a:t>
            </a:r>
            <a:r>
              <a:rPr lang="en-US" dirty="0" smtClean="0">
                <a:latin typeface="Trebuchet MS" charset="0"/>
              </a:rPr>
              <a:t> </a:t>
            </a:r>
            <a:r>
              <a:rPr lang="en-US" dirty="0" smtClean="0">
                <a:latin typeface="Trebuchet MS" charset="0"/>
              </a:rPr>
              <a:t>the grant payment?</a:t>
            </a:r>
            <a:br>
              <a:rPr lang="en-US" dirty="0" smtClean="0">
                <a:latin typeface="Trebuchet MS" charset="0"/>
              </a:rPr>
            </a:br>
            <a:r>
              <a:rPr lang="en-US" dirty="0" smtClean="0">
                <a:latin typeface="Trebuchet MS" charset="0"/>
              </a:rPr>
              <a:t>(further pre-financing)</a:t>
            </a:r>
            <a:endParaRPr lang="en-US" dirty="0">
              <a:latin typeface="Trebuchet MS" charset="0"/>
            </a:endParaRPr>
          </a:p>
        </p:txBody>
      </p:sp>
      <p:sp>
        <p:nvSpPr>
          <p:cNvPr id="7171" name="Content Placeholder 2"/>
          <p:cNvSpPr>
            <a:spLocks noGrp="1"/>
          </p:cNvSpPr>
          <p:nvPr>
            <p:ph idx="1"/>
          </p:nvPr>
        </p:nvSpPr>
        <p:spPr>
          <a:xfrm>
            <a:off x="336550" y="1404938"/>
            <a:ext cx="8402638" cy="4830762"/>
          </a:xfrm>
        </p:spPr>
        <p:txBody>
          <a:bodyPr/>
          <a:lstStyle/>
          <a:p>
            <a:r>
              <a:rPr lang="en-GB" sz="2000" dirty="0"/>
              <a:t>F</a:t>
            </a:r>
            <a:r>
              <a:rPr lang="en-GB" sz="2000" dirty="0" smtClean="0"/>
              <a:t>urther pre-financing </a:t>
            </a:r>
            <a:r>
              <a:rPr lang="en-GB" sz="2000" b="0" dirty="0" smtClean="0"/>
              <a:t>instalments </a:t>
            </a:r>
            <a:r>
              <a:rPr lang="en-GB" sz="2000" b="0" u="sng" dirty="0" smtClean="0"/>
              <a:t>of the amount specified in Article 4 </a:t>
            </a:r>
            <a:r>
              <a:rPr lang="en-GB" sz="2000" b="0" dirty="0" smtClean="0"/>
              <a:t>of the Special Conditions and designed to normally cover the Beneficiary’s financing needs for each twelve month period of implementation of the Action, </a:t>
            </a:r>
            <a:r>
              <a:rPr lang="en-GB" sz="2000" dirty="0" smtClean="0"/>
              <a:t>within 45 days of the Joint Technical Secretariat approving an interim report</a:t>
            </a:r>
            <a:r>
              <a:rPr lang="en-GB" sz="2000" b="0" dirty="0" smtClean="0"/>
              <a:t>, </a:t>
            </a:r>
            <a:r>
              <a:rPr lang="en-GB" sz="2000" dirty="0" smtClean="0"/>
              <a:t>accompanied by</a:t>
            </a:r>
            <a:r>
              <a:rPr lang="en-GB" sz="2000" b="0" dirty="0" smtClean="0"/>
              <a:t>:</a:t>
            </a:r>
            <a:endParaRPr lang="fr-FR" sz="2000" b="0" dirty="0"/>
          </a:p>
          <a:p>
            <a:pPr lvl="1"/>
            <a:r>
              <a:rPr lang="en-GB" sz="2000" b="0" dirty="0" smtClean="0"/>
              <a:t>a </a:t>
            </a:r>
            <a:r>
              <a:rPr lang="en-GB" sz="2000" b="0" u="sng" dirty="0" smtClean="0"/>
              <a:t>request for payment </a:t>
            </a:r>
            <a:r>
              <a:rPr lang="en-GB" sz="2000" b="0" dirty="0" smtClean="0"/>
              <a:t>(conforming to the model in Annex V),</a:t>
            </a:r>
            <a:endParaRPr lang="fr-FR" sz="2000" dirty="0"/>
          </a:p>
          <a:p>
            <a:pPr lvl="1"/>
            <a:r>
              <a:rPr lang="en-GB" sz="2000" b="0" dirty="0" smtClean="0"/>
              <a:t>an </a:t>
            </a:r>
            <a:r>
              <a:rPr lang="en-GB" sz="2000" b="0" u="sng" dirty="0" smtClean="0"/>
              <a:t>expenditure verification report </a:t>
            </a:r>
            <a:r>
              <a:rPr lang="en-GB" sz="2000" b="0" dirty="0" smtClean="0"/>
              <a:t>under Article 15.6 (conforming to the model in Annex VII),</a:t>
            </a:r>
            <a:endParaRPr lang="fr-FR" sz="2000" dirty="0"/>
          </a:p>
          <a:p>
            <a:pPr lvl="1"/>
            <a:r>
              <a:rPr lang="en-GB" sz="2000" b="0" dirty="0" smtClean="0"/>
              <a:t>a financial guarantee if required under Article 15.7 (conforming to the model in Annex VIII).</a:t>
            </a:r>
            <a:endParaRPr lang="fr-FR" sz="2000" b="0" dirty="0" smtClean="0"/>
          </a:p>
          <a:p>
            <a:pPr algn="just" eaLnBrk="1" hangingPunct="1"/>
            <a:endParaRPr lang="en-US" sz="2000" b="0" i="1" dirty="0" smtClean="0">
              <a:latin typeface="Arial" charset="0"/>
            </a:endParaRPr>
          </a:p>
          <a:p>
            <a:pPr algn="just" eaLnBrk="1" hangingPunct="1">
              <a:buFontTx/>
              <a:buNone/>
            </a:pPr>
            <a:endParaRPr lang="en-US" sz="2000" b="0" i="1" dirty="0">
              <a:latin typeface="Arial" charset="0"/>
            </a:endParaRPr>
          </a:p>
        </p:txBody>
      </p:sp>
    </p:spTree>
    <p:extLst>
      <p:ext uri="{BB962C8B-B14F-4D97-AF65-F5344CB8AC3E}">
        <p14:creationId xmlns:p14="http://schemas.microsoft.com/office/powerpoint/2010/main" val="23955139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fr-FR" dirty="0" err="1" smtClean="0">
                <a:latin typeface="Trebuchet MS" charset="0"/>
              </a:rPr>
              <a:t>Treshold</a:t>
            </a:r>
            <a:r>
              <a:rPr lang="fr-FR" dirty="0" smtClean="0">
                <a:latin typeface="Trebuchet MS" charset="0"/>
              </a:rPr>
              <a:t> for </a:t>
            </a:r>
            <a:r>
              <a:rPr lang="fr-FR" dirty="0" err="1" smtClean="0">
                <a:latin typeface="Trebuchet MS" charset="0"/>
              </a:rPr>
              <a:t>further</a:t>
            </a:r>
            <a:r>
              <a:rPr lang="fr-FR" dirty="0" smtClean="0">
                <a:latin typeface="Trebuchet MS" charset="0"/>
              </a:rPr>
              <a:t> </a:t>
            </a:r>
            <a:r>
              <a:rPr lang="fr-FR" dirty="0" err="1" smtClean="0">
                <a:latin typeface="Trebuchet MS" charset="0"/>
              </a:rPr>
              <a:t>pre-financing</a:t>
            </a:r>
            <a:endParaRPr lang="en-US" dirty="0">
              <a:latin typeface="Trebuchet MS" charset="0"/>
            </a:endParaRPr>
          </a:p>
        </p:txBody>
      </p:sp>
      <p:sp>
        <p:nvSpPr>
          <p:cNvPr id="7171" name="Content Placeholder 2"/>
          <p:cNvSpPr>
            <a:spLocks noGrp="1"/>
          </p:cNvSpPr>
          <p:nvPr>
            <p:ph idx="1"/>
          </p:nvPr>
        </p:nvSpPr>
        <p:spPr>
          <a:xfrm>
            <a:off x="336550" y="1404938"/>
            <a:ext cx="8402638" cy="4830762"/>
          </a:xfrm>
        </p:spPr>
        <p:txBody>
          <a:bodyPr/>
          <a:lstStyle/>
          <a:p>
            <a:r>
              <a:rPr lang="en-GB" sz="2000" dirty="0" smtClean="0"/>
              <a:t>Further pre-financing may only be given if the part of the expenditure actually incurred which is financed by the Joint Managing Authority </a:t>
            </a:r>
            <a:r>
              <a:rPr lang="en-GB" sz="2000" b="0" dirty="0" smtClean="0"/>
              <a:t>(by applying the percentage set out in Article 3.2 of the Special Conditions) </a:t>
            </a:r>
            <a:r>
              <a:rPr lang="en-GB" sz="2000" dirty="0" smtClean="0"/>
              <a:t>stands at 70% at least of the previous payment</a:t>
            </a:r>
            <a:r>
              <a:rPr lang="en-GB" sz="2000" b="0" dirty="0" smtClean="0"/>
              <a:t> as supported by the corresponding interim report and by an expenditure verification report.</a:t>
            </a:r>
            <a:endParaRPr lang="fr-FR" sz="2000" b="0" dirty="0" smtClean="0"/>
          </a:p>
          <a:p>
            <a:r>
              <a:rPr lang="en-GB" sz="2000" b="0" u="sng" dirty="0" smtClean="0"/>
              <a:t>Where the consumption of the previous pre-financing is less than 70%, the amount of the new pre-financing payment shall be reduced </a:t>
            </a:r>
            <a:r>
              <a:rPr lang="en-GB" sz="2000" b="0" dirty="0" smtClean="0"/>
              <a:t>by the unused amounts of the previous pre-financing payment.</a:t>
            </a:r>
            <a:endParaRPr lang="fr-FR" sz="2000" b="0" dirty="0" smtClean="0"/>
          </a:p>
          <a:p>
            <a:r>
              <a:rPr lang="en-GB" sz="2000" b="0" dirty="0" smtClean="0"/>
              <a:t>The total sum of pre-financing under the Contract may not exceed 90% of the amount referred to in Article 3.2 of the Special Conditions.</a:t>
            </a:r>
            <a:endParaRPr lang="fr-FR" sz="2000" b="0" dirty="0" smtClean="0"/>
          </a:p>
          <a:p>
            <a:pPr algn="just" eaLnBrk="1" hangingPunct="1"/>
            <a:endParaRPr lang="en-US" sz="2000" b="0" i="1" dirty="0" smtClean="0">
              <a:latin typeface="Arial" charset="0"/>
            </a:endParaRPr>
          </a:p>
          <a:p>
            <a:pPr algn="just" eaLnBrk="1" hangingPunct="1">
              <a:buFontTx/>
              <a:buNone/>
            </a:pPr>
            <a:endParaRPr lang="en-US" sz="2000" b="0" i="1" dirty="0">
              <a:latin typeface="Arial" charset="0"/>
            </a:endParaRPr>
          </a:p>
        </p:txBody>
      </p:sp>
    </p:spTree>
    <p:extLst>
      <p:ext uri="{BB962C8B-B14F-4D97-AF65-F5344CB8AC3E}">
        <p14:creationId xmlns:p14="http://schemas.microsoft.com/office/powerpoint/2010/main" val="3863045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fr-FR" dirty="0" err="1" smtClean="0">
                <a:latin typeface="Trebuchet MS" charset="0"/>
              </a:rPr>
              <a:t>Example</a:t>
            </a:r>
            <a:r>
              <a:rPr lang="fr-FR" dirty="0" smtClean="0">
                <a:latin typeface="Trebuchet MS" charset="0"/>
              </a:rPr>
              <a:t> of </a:t>
            </a:r>
            <a:r>
              <a:rPr lang="fr-FR" dirty="0" err="1" smtClean="0">
                <a:latin typeface="Trebuchet MS" charset="0"/>
              </a:rPr>
              <a:t>treshold</a:t>
            </a:r>
            <a:r>
              <a:rPr lang="fr-FR" dirty="0" smtClean="0">
                <a:latin typeface="Trebuchet MS" charset="0"/>
              </a:rPr>
              <a:t> </a:t>
            </a:r>
            <a:r>
              <a:rPr lang="fr-FR" dirty="0" err="1" smtClean="0">
                <a:latin typeface="Trebuchet MS" charset="0"/>
              </a:rPr>
              <a:t>calculation</a:t>
            </a:r>
            <a:endParaRPr lang="en-US" dirty="0">
              <a:latin typeface="Trebuchet MS" charset="0"/>
            </a:endParaRPr>
          </a:p>
        </p:txBody>
      </p:sp>
      <p:sp>
        <p:nvSpPr>
          <p:cNvPr id="7171" name="Content Placeholder 2"/>
          <p:cNvSpPr>
            <a:spLocks noGrp="1"/>
          </p:cNvSpPr>
          <p:nvPr>
            <p:ph idx="1"/>
          </p:nvPr>
        </p:nvSpPr>
        <p:spPr>
          <a:xfrm>
            <a:off x="130251" y="1237289"/>
            <a:ext cx="9013749" cy="5014691"/>
          </a:xfrm>
        </p:spPr>
        <p:txBody>
          <a:bodyPr/>
          <a:lstStyle/>
          <a:p>
            <a:pPr marL="0" indent="0">
              <a:spcBef>
                <a:spcPts val="0"/>
              </a:spcBef>
              <a:buNone/>
            </a:pPr>
            <a:r>
              <a:rPr lang="en-US" sz="1800" b="0" dirty="0" smtClean="0"/>
              <a:t>Example: Project total budget estimated </a:t>
            </a:r>
            <a:r>
              <a:rPr lang="en-US" sz="1800" b="0" dirty="0"/>
              <a:t>amount </a:t>
            </a:r>
            <a:r>
              <a:rPr lang="en-US" sz="1800" b="0" dirty="0" smtClean="0"/>
              <a:t>200.000 €</a:t>
            </a:r>
            <a:r>
              <a:rPr lang="en-US" sz="1800" b="0" dirty="0" smtClean="0"/>
              <a:t>, project over </a:t>
            </a:r>
            <a:r>
              <a:rPr lang="en-US" sz="1800" b="0" dirty="0"/>
              <a:t>2 </a:t>
            </a:r>
            <a:r>
              <a:rPr lang="en-US" sz="1800" b="0" dirty="0" smtClean="0"/>
              <a:t>years</a:t>
            </a:r>
            <a:endParaRPr lang="en-US" sz="1800" b="0" dirty="0"/>
          </a:p>
          <a:p>
            <a:pPr marL="0" indent="0">
              <a:spcBef>
                <a:spcPts val="0"/>
              </a:spcBef>
              <a:buNone/>
            </a:pPr>
            <a:r>
              <a:rPr lang="en-US" sz="1800" b="0" dirty="0" smtClean="0"/>
              <a:t>1</a:t>
            </a:r>
            <a:r>
              <a:rPr lang="en-US" sz="1800" b="0" baseline="30000" dirty="0" smtClean="0"/>
              <a:t>st</a:t>
            </a:r>
            <a:r>
              <a:rPr lang="en-US" sz="1800" b="0" dirty="0" smtClean="0"/>
              <a:t> year </a:t>
            </a:r>
            <a:r>
              <a:rPr lang="en-US" sz="1800" b="0" dirty="0"/>
              <a:t>budget </a:t>
            </a:r>
            <a:r>
              <a:rPr lang="en-US" sz="1800" b="0" dirty="0" smtClean="0"/>
              <a:t>100.000 € </a:t>
            </a:r>
            <a:r>
              <a:rPr lang="en-US" sz="1800" b="0" dirty="0" smtClean="0"/>
              <a:t>, </a:t>
            </a:r>
            <a:r>
              <a:rPr lang="en-US" sz="1800" b="0" dirty="0" smtClean="0"/>
              <a:t>2</a:t>
            </a:r>
            <a:r>
              <a:rPr lang="en-US" sz="1800" b="0" baseline="30000" dirty="0" smtClean="0"/>
              <a:t>nd</a:t>
            </a:r>
            <a:r>
              <a:rPr lang="en-US" sz="1800" b="0" dirty="0" smtClean="0"/>
              <a:t> year 100.000 €</a:t>
            </a:r>
            <a:endParaRPr lang="en-US" sz="1800" b="0" dirty="0"/>
          </a:p>
          <a:p>
            <a:pPr>
              <a:spcBef>
                <a:spcPts val="0"/>
              </a:spcBef>
            </a:pPr>
            <a:r>
              <a:rPr lang="en-US" sz="1800" b="0" dirty="0" smtClean="0"/>
              <a:t>Art </a:t>
            </a:r>
            <a:r>
              <a:rPr lang="en-US" sz="1800" b="0" dirty="0"/>
              <a:t>3.2 </a:t>
            </a:r>
            <a:r>
              <a:rPr lang="en-US" sz="1800" b="0" dirty="0" smtClean="0"/>
              <a:t>SC: </a:t>
            </a:r>
            <a:r>
              <a:rPr lang="en-US" sz="1800" dirty="0" smtClean="0"/>
              <a:t>JMA finances </a:t>
            </a:r>
            <a:r>
              <a:rPr lang="en-US" sz="1800" dirty="0"/>
              <a:t>90% </a:t>
            </a:r>
            <a:r>
              <a:rPr lang="en-US" sz="1800" b="0" dirty="0"/>
              <a:t>of </a:t>
            </a:r>
            <a:r>
              <a:rPr lang="en-US" sz="1800" b="0" dirty="0" smtClean="0"/>
              <a:t>total </a:t>
            </a:r>
            <a:r>
              <a:rPr lang="en-US" sz="1800" b="0" dirty="0"/>
              <a:t>eligible </a:t>
            </a:r>
            <a:r>
              <a:rPr lang="en-US" sz="1800" b="0" dirty="0" smtClean="0"/>
              <a:t>costs</a:t>
            </a:r>
            <a:r>
              <a:rPr lang="en-US" sz="1800" b="0" dirty="0"/>
              <a:t> </a:t>
            </a:r>
            <a:r>
              <a:rPr lang="en-US" sz="1800" b="0" dirty="0" smtClean="0"/>
              <a:t>= </a:t>
            </a:r>
            <a:r>
              <a:rPr lang="en-US" sz="1800" b="0" dirty="0"/>
              <a:t>maximum </a:t>
            </a:r>
            <a:r>
              <a:rPr lang="en-US" sz="1800" b="0" dirty="0" smtClean="0"/>
              <a:t>180.000 € </a:t>
            </a:r>
            <a:endParaRPr lang="en-US" sz="1800" b="0" dirty="0" smtClean="0"/>
          </a:p>
          <a:p>
            <a:pPr>
              <a:spcBef>
                <a:spcPts val="0"/>
              </a:spcBef>
            </a:pPr>
            <a:r>
              <a:rPr lang="en-US" sz="1800" b="0" u="sng" dirty="0" smtClean="0"/>
              <a:t>1</a:t>
            </a:r>
            <a:r>
              <a:rPr lang="en-US" sz="1800" b="0" u="sng" baseline="30000" dirty="0" smtClean="0"/>
              <a:t>st</a:t>
            </a:r>
            <a:r>
              <a:rPr lang="en-US" sz="1800" b="0" u="sng" dirty="0" smtClean="0"/>
              <a:t> pre</a:t>
            </a:r>
            <a:r>
              <a:rPr lang="en-US" sz="1800" b="0" u="sng" dirty="0"/>
              <a:t>-financing </a:t>
            </a:r>
            <a:r>
              <a:rPr lang="en-US" sz="1800" b="0" dirty="0"/>
              <a:t>(</a:t>
            </a:r>
            <a:r>
              <a:rPr lang="en-US" sz="1800" b="0" dirty="0" smtClean="0"/>
              <a:t>80</a:t>
            </a:r>
            <a:r>
              <a:rPr lang="en-US" sz="1800" b="0" dirty="0"/>
              <a:t>% of grant </a:t>
            </a:r>
            <a:r>
              <a:rPr lang="en-US" sz="1800" b="0" dirty="0" smtClean="0"/>
              <a:t>for 1</a:t>
            </a:r>
            <a:r>
              <a:rPr lang="en-US" sz="1800" b="0" baseline="30000" dirty="0" smtClean="0"/>
              <a:t>st</a:t>
            </a:r>
            <a:r>
              <a:rPr lang="en-US" sz="1800" b="0" dirty="0" smtClean="0"/>
              <a:t> year budget) </a:t>
            </a:r>
            <a:r>
              <a:rPr lang="en-US" sz="1800" b="0" dirty="0"/>
              <a:t>= 80%*(90%*100.000) </a:t>
            </a:r>
            <a:r>
              <a:rPr lang="en-US" sz="1800" b="0" dirty="0" smtClean="0"/>
              <a:t>=</a:t>
            </a:r>
            <a:r>
              <a:rPr lang="en-US" sz="1800" b="0" dirty="0" smtClean="0"/>
              <a:t>72.000 € </a:t>
            </a:r>
            <a:endParaRPr lang="en-US" sz="1800" b="0" dirty="0"/>
          </a:p>
          <a:p>
            <a:pPr>
              <a:spcBef>
                <a:spcPts val="0"/>
              </a:spcBef>
            </a:pPr>
            <a:r>
              <a:rPr lang="en-US" sz="1800" b="0" u="sng" dirty="0" smtClean="0"/>
              <a:t>2</a:t>
            </a:r>
            <a:r>
              <a:rPr lang="en-US" sz="1800" b="0" u="sng" baseline="30000" dirty="0" smtClean="0"/>
              <a:t>nd</a:t>
            </a:r>
            <a:r>
              <a:rPr lang="en-US" sz="1800" b="0" u="sng" dirty="0" smtClean="0"/>
              <a:t> pre</a:t>
            </a:r>
            <a:r>
              <a:rPr lang="en-US" sz="1800" b="0" u="sng" dirty="0"/>
              <a:t>-financing </a:t>
            </a:r>
            <a:r>
              <a:rPr lang="en-US" sz="1800" b="0" dirty="0" smtClean="0"/>
              <a:t>(as in contract SC art. 4.2) </a:t>
            </a:r>
            <a:r>
              <a:rPr lang="en-US" sz="1800" dirty="0" smtClean="0"/>
              <a:t>= </a:t>
            </a:r>
            <a:r>
              <a:rPr lang="en-US" sz="1800" b="0" dirty="0" smtClean="0"/>
              <a:t>90.000 </a:t>
            </a:r>
            <a:r>
              <a:rPr lang="en-US" sz="1800" b="0" dirty="0" smtClean="0"/>
              <a:t>€</a:t>
            </a:r>
          </a:p>
          <a:p>
            <a:pPr>
              <a:spcBef>
                <a:spcPts val="0"/>
              </a:spcBef>
            </a:pPr>
            <a:r>
              <a:rPr lang="fr-FR" sz="1800" b="0" u="sng" dirty="0" err="1" smtClean="0"/>
              <a:t>Forecast</a:t>
            </a:r>
            <a:r>
              <a:rPr lang="fr-FR" sz="1800" b="0" u="sng" dirty="0" smtClean="0"/>
              <a:t> </a:t>
            </a:r>
            <a:r>
              <a:rPr lang="fr-FR" sz="1800" b="0" u="sng" dirty="0"/>
              <a:t>final </a:t>
            </a:r>
            <a:r>
              <a:rPr lang="fr-FR" sz="1800" b="0" u="sng" dirty="0" err="1"/>
              <a:t>payment</a:t>
            </a:r>
            <a:r>
              <a:rPr lang="fr-FR" sz="1800" b="0" u="sng" dirty="0"/>
              <a:t> </a:t>
            </a:r>
            <a:r>
              <a:rPr lang="fr-FR" sz="1800" b="0" dirty="0"/>
              <a:t>(</a:t>
            </a:r>
            <a:r>
              <a:rPr lang="fr-FR" sz="1800" b="0" dirty="0" smtClean="0"/>
              <a:t>10</a:t>
            </a:r>
            <a:r>
              <a:rPr lang="fr-FR" sz="1800" b="0" dirty="0"/>
              <a:t>% </a:t>
            </a:r>
            <a:r>
              <a:rPr lang="fr-FR" sz="1800" b="0" dirty="0" err="1" smtClean="0"/>
              <a:t>grant</a:t>
            </a:r>
            <a:r>
              <a:rPr lang="fr-FR" sz="1800" b="0" dirty="0" smtClean="0"/>
              <a:t>) </a:t>
            </a:r>
            <a:r>
              <a:rPr lang="fr-FR" sz="1800" b="0" dirty="0"/>
              <a:t>= 18.000 </a:t>
            </a:r>
            <a:r>
              <a:rPr lang="en-US" sz="1800" b="0" dirty="0" smtClean="0"/>
              <a:t>€</a:t>
            </a:r>
          </a:p>
          <a:p>
            <a:pPr>
              <a:spcBef>
                <a:spcPts val="0"/>
              </a:spcBef>
            </a:pPr>
            <a:endParaRPr lang="fr-FR" sz="900" b="0" dirty="0"/>
          </a:p>
          <a:p>
            <a:pPr marL="0" indent="0">
              <a:spcBef>
                <a:spcPts val="0"/>
              </a:spcBef>
              <a:buNone/>
            </a:pPr>
            <a:r>
              <a:rPr lang="en-US" sz="1800" dirty="0" err="1"/>
              <a:t>T</a:t>
            </a:r>
            <a:r>
              <a:rPr lang="en-US" sz="1800" dirty="0" err="1" smtClean="0"/>
              <a:t>reshold</a:t>
            </a:r>
            <a:r>
              <a:rPr lang="en-US" sz="1800" dirty="0" smtClean="0"/>
              <a:t> to request the 2</a:t>
            </a:r>
            <a:r>
              <a:rPr lang="en-US" sz="1800" baseline="30000" dirty="0" smtClean="0"/>
              <a:t>nd</a:t>
            </a:r>
            <a:r>
              <a:rPr lang="en-US" sz="1800" dirty="0" smtClean="0"/>
              <a:t> pre-</a:t>
            </a:r>
            <a:r>
              <a:rPr lang="en-US" sz="1800" dirty="0" smtClean="0"/>
              <a:t>financing </a:t>
            </a:r>
            <a:r>
              <a:rPr lang="en-US" sz="1800" b="0" dirty="0"/>
              <a:t>of </a:t>
            </a:r>
            <a:r>
              <a:rPr lang="en-US" sz="1800" b="0" dirty="0" smtClean="0"/>
              <a:t>90.000 €</a:t>
            </a:r>
            <a:r>
              <a:rPr lang="en-US" sz="1800" b="0" dirty="0"/>
              <a:t>:</a:t>
            </a:r>
            <a:endParaRPr lang="en-US" sz="1800" b="0" dirty="0" smtClean="0"/>
          </a:p>
          <a:p>
            <a:pPr>
              <a:spcBef>
                <a:spcPts val="0"/>
              </a:spcBef>
            </a:pPr>
            <a:r>
              <a:rPr lang="en-US" sz="1800" b="0" dirty="0" smtClean="0"/>
              <a:t>72.000 </a:t>
            </a:r>
            <a:r>
              <a:rPr lang="en-US" sz="1800" b="0" dirty="0"/>
              <a:t>€ </a:t>
            </a:r>
            <a:r>
              <a:rPr lang="en-US" sz="1800" b="0" dirty="0"/>
              <a:t>of </a:t>
            </a:r>
            <a:r>
              <a:rPr lang="en-US" sz="1800" b="0" dirty="0" smtClean="0"/>
              <a:t>1</a:t>
            </a:r>
            <a:r>
              <a:rPr lang="en-US" sz="1800" b="0" baseline="30000" dirty="0" smtClean="0"/>
              <a:t>st</a:t>
            </a:r>
            <a:r>
              <a:rPr lang="en-US" sz="1800" b="0" dirty="0" smtClean="0"/>
              <a:t> </a:t>
            </a:r>
            <a:r>
              <a:rPr lang="en-US" sz="1800" b="0" dirty="0" smtClean="0"/>
              <a:t>pre</a:t>
            </a:r>
            <a:r>
              <a:rPr lang="en-US" sz="1800" b="0" dirty="0"/>
              <a:t>-financing corresponds to a grant for </a:t>
            </a:r>
            <a:r>
              <a:rPr lang="en-US" sz="1800" b="0" dirty="0" smtClean="0"/>
              <a:t>80.000 € of </a:t>
            </a:r>
            <a:r>
              <a:rPr lang="en-US" sz="1800" b="0" dirty="0"/>
              <a:t>eligible </a:t>
            </a:r>
            <a:r>
              <a:rPr lang="en-US" sz="1800" b="0" dirty="0" smtClean="0"/>
              <a:t>project costs </a:t>
            </a:r>
            <a:r>
              <a:rPr lang="en-US" sz="1800" b="0" dirty="0"/>
              <a:t>(as </a:t>
            </a:r>
            <a:r>
              <a:rPr lang="en-US" sz="1800" b="0" dirty="0" smtClean="0"/>
              <a:t>the JMA finances </a:t>
            </a:r>
            <a:r>
              <a:rPr lang="en-US" sz="1800" b="0" dirty="0"/>
              <a:t>90%)</a:t>
            </a:r>
          </a:p>
          <a:p>
            <a:pPr>
              <a:spcBef>
                <a:spcPts val="0"/>
              </a:spcBef>
            </a:pPr>
            <a:r>
              <a:rPr lang="en-US" sz="1800" b="0" dirty="0" smtClean="0"/>
              <a:t>2</a:t>
            </a:r>
            <a:r>
              <a:rPr lang="en-US" sz="1800" b="0" baseline="30000" dirty="0" smtClean="0"/>
              <a:t>nd</a:t>
            </a:r>
            <a:r>
              <a:rPr lang="en-US" sz="1800" b="0" dirty="0" smtClean="0"/>
              <a:t> pre</a:t>
            </a:r>
            <a:r>
              <a:rPr lang="en-US" sz="1800" b="0" dirty="0"/>
              <a:t>-financing can therefore be requested only when at least 70% of </a:t>
            </a:r>
            <a:r>
              <a:rPr lang="en-US" sz="1800" b="0" dirty="0" smtClean="0"/>
              <a:t>80.000 € </a:t>
            </a:r>
            <a:r>
              <a:rPr lang="en-US" sz="1800" b="0" dirty="0" smtClean="0"/>
              <a:t>are </a:t>
            </a:r>
            <a:r>
              <a:rPr lang="en-US" sz="1800" b="0" dirty="0"/>
              <a:t>spent, </a:t>
            </a:r>
            <a:r>
              <a:rPr lang="en-US" sz="1800" b="0" dirty="0" err="1"/>
              <a:t>ie</a:t>
            </a:r>
            <a:r>
              <a:rPr lang="en-US" sz="1800" b="0" dirty="0"/>
              <a:t> when </a:t>
            </a:r>
            <a:r>
              <a:rPr lang="en-US" sz="1800" dirty="0"/>
              <a:t>actual expenditures are </a:t>
            </a:r>
            <a:r>
              <a:rPr lang="en-US" sz="1800" dirty="0" smtClean="0"/>
              <a:t>≥ 56.000 </a:t>
            </a:r>
            <a:r>
              <a:rPr lang="en-US" sz="1800" dirty="0" smtClean="0"/>
              <a:t>€</a:t>
            </a:r>
            <a:r>
              <a:rPr lang="en-US" sz="1800" b="0" dirty="0"/>
              <a:t> </a:t>
            </a:r>
          </a:p>
          <a:p>
            <a:pPr>
              <a:spcBef>
                <a:spcPts val="0"/>
              </a:spcBef>
            </a:pPr>
            <a:r>
              <a:rPr lang="en-US" sz="1800" b="0" dirty="0"/>
              <a:t>For 56.000 </a:t>
            </a:r>
            <a:r>
              <a:rPr lang="en-US" sz="1800" b="0" dirty="0"/>
              <a:t>€ </a:t>
            </a:r>
            <a:r>
              <a:rPr lang="en-US" sz="1800" b="0" dirty="0"/>
              <a:t>eligible costs reported, the </a:t>
            </a:r>
            <a:r>
              <a:rPr lang="en-US" sz="1800" b="0" u="sng" dirty="0"/>
              <a:t>part of the expenditure financed by the </a:t>
            </a:r>
            <a:r>
              <a:rPr lang="en-US" sz="1800" b="0" u="sng" dirty="0" smtClean="0"/>
              <a:t>JMA</a:t>
            </a:r>
            <a:r>
              <a:rPr lang="en-US" sz="1800" b="0" u="sng" dirty="0" smtClean="0"/>
              <a:t> </a:t>
            </a:r>
            <a:r>
              <a:rPr lang="en-US" sz="1800" b="0" u="sng" dirty="0"/>
              <a:t>is 90%*56.000= 50.400 </a:t>
            </a:r>
            <a:r>
              <a:rPr lang="en-US" sz="1800" b="0" dirty="0"/>
              <a:t>€, </a:t>
            </a:r>
            <a:r>
              <a:rPr lang="en-US" sz="1800" b="0" dirty="0"/>
              <a:t>this stands </a:t>
            </a:r>
            <a:r>
              <a:rPr lang="en-US" sz="1800" b="0" dirty="0" smtClean="0"/>
              <a:t>at 70</a:t>
            </a:r>
            <a:r>
              <a:rPr lang="en-US" sz="1800" b="0" dirty="0"/>
              <a:t>% of the previous payment</a:t>
            </a:r>
            <a:r>
              <a:rPr lang="en-US" sz="1800" b="0" dirty="0" smtClean="0"/>
              <a:t>.</a:t>
            </a:r>
          </a:p>
          <a:p>
            <a:pPr marL="0" indent="0">
              <a:spcBef>
                <a:spcPts val="0"/>
              </a:spcBef>
              <a:buNone/>
            </a:pPr>
            <a:r>
              <a:rPr lang="en-US" sz="1800" cap="small" dirty="0" smtClean="0"/>
              <a:t>Calculation</a:t>
            </a:r>
            <a:r>
              <a:rPr lang="en-US" sz="1800" dirty="0" smtClean="0"/>
              <a:t>: To </a:t>
            </a:r>
            <a:r>
              <a:rPr lang="en-US" sz="1800" dirty="0" smtClean="0"/>
              <a:t>request the </a:t>
            </a:r>
            <a:r>
              <a:rPr lang="en-US" sz="1800" dirty="0" smtClean="0"/>
              <a:t>2</a:t>
            </a:r>
            <a:r>
              <a:rPr lang="en-US" sz="1800" baseline="30000" dirty="0" smtClean="0"/>
              <a:t>nd</a:t>
            </a:r>
            <a:r>
              <a:rPr lang="en-US" sz="1800" dirty="0" smtClean="0"/>
              <a:t> pre</a:t>
            </a:r>
            <a:r>
              <a:rPr lang="en-US" sz="1800" dirty="0" smtClean="0"/>
              <a:t>-</a:t>
            </a:r>
            <a:r>
              <a:rPr lang="en-US" sz="1800" dirty="0" smtClean="0"/>
              <a:t>financing, </a:t>
            </a:r>
            <a:r>
              <a:rPr lang="en-US" sz="1800" dirty="0" smtClean="0"/>
              <a:t>the Beneficiary must report eligible expenditures </a:t>
            </a:r>
            <a:r>
              <a:rPr lang="en-US" sz="1800" dirty="0" smtClean="0"/>
              <a:t>≥ 70</a:t>
            </a:r>
            <a:r>
              <a:rPr lang="en-US" sz="1800" dirty="0"/>
              <a:t>%*(advance payment/0,9)</a:t>
            </a:r>
            <a:endParaRPr lang="en-US" sz="1800" dirty="0"/>
          </a:p>
          <a:p>
            <a:pPr marL="708025" defTabSz="712788">
              <a:spcBef>
                <a:spcPts val="0"/>
              </a:spcBef>
              <a:buFont typeface="Wingdings" charset="2"/>
              <a:buChar char="Ø"/>
            </a:pPr>
            <a:r>
              <a:rPr lang="en-US" sz="1800" b="0" dirty="0"/>
              <a:t>I</a:t>
            </a:r>
            <a:r>
              <a:rPr lang="en-US" sz="1800" b="0" dirty="0" smtClean="0"/>
              <a:t>n </a:t>
            </a:r>
            <a:r>
              <a:rPr lang="en-US" sz="1800" b="0" dirty="0" smtClean="0"/>
              <a:t>this example 70%*(</a:t>
            </a:r>
            <a:r>
              <a:rPr lang="en-US" sz="1800" b="0" dirty="0" smtClean="0"/>
              <a:t>72.000</a:t>
            </a:r>
            <a:r>
              <a:rPr lang="en-US" sz="1800" b="0" dirty="0" smtClean="0"/>
              <a:t>/0,9</a:t>
            </a:r>
            <a:r>
              <a:rPr lang="en-US" sz="1800" b="0" dirty="0" smtClean="0"/>
              <a:t>) = </a:t>
            </a:r>
            <a:r>
              <a:rPr lang="en-US" sz="1800" b="0" dirty="0" smtClean="0"/>
              <a:t>56.000 €</a:t>
            </a:r>
            <a:endParaRPr lang="en-US" sz="1800" b="0" dirty="0" smtClean="0"/>
          </a:p>
          <a:p>
            <a:pPr>
              <a:spcBef>
                <a:spcPts val="0"/>
              </a:spcBef>
            </a:pPr>
            <a:endParaRPr lang="en-US" sz="1800" b="0" dirty="0"/>
          </a:p>
        </p:txBody>
      </p:sp>
    </p:spTree>
    <p:extLst>
      <p:ext uri="{BB962C8B-B14F-4D97-AF65-F5344CB8AC3E}">
        <p14:creationId xmlns:p14="http://schemas.microsoft.com/office/powerpoint/2010/main" val="397115169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ebuchet MS"/>
        <a:ea typeface=""/>
        <a:cs typeface=""/>
      </a:majorFont>
      <a:minorFont>
        <a:latin typeface="Arial"/>
        <a:ea typeface=""/>
        <a:cs typeface=""/>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11022</TotalTime>
  <Words>1375</Words>
  <Application>Microsoft Macintosh PowerPoint</Application>
  <PresentationFormat>Présentation à l'écran (4:3)</PresentationFormat>
  <Paragraphs>93</Paragraphs>
  <Slides>13</Slides>
  <Notes>4</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Default Design</vt:lpstr>
      <vt:lpstr>Reminder on “Successful financial reporting”</vt:lpstr>
      <vt:lpstr>Financial reporting in contract</vt:lpstr>
      <vt:lpstr>Key elements for smooth reporting</vt:lpstr>
      <vt:lpstr>General information</vt:lpstr>
      <vt:lpstr>Use of exchange rates</vt:lpstr>
      <vt:lpstr>When/how to request the grant payment? (initial pre-financing)</vt:lpstr>
      <vt:lpstr>When/how to request the grant payment? (further pre-financing)</vt:lpstr>
      <vt:lpstr>Treshold for further pre-financing</vt:lpstr>
      <vt:lpstr>Example of treshold calculation</vt:lpstr>
      <vt:lpstr>When/how to request the grant payment? (balance)</vt:lpstr>
      <vt:lpstr>When do partners get the payment?</vt:lpstr>
      <vt:lpstr>Annex VI of contract (Excel file)</vt:lpstr>
      <vt:lpstr>Annex V: request for payment</vt:lpstr>
    </vt:vector>
  </TitlesOfParts>
  <Company>CyclePlan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Eesti Struktuurifondid</dc:title>
  <dc:creator>Klaas-Jan Reincke</dc:creator>
  <cp:lastModifiedBy>KARINE BLANCHE LEROY</cp:lastModifiedBy>
  <cp:revision>730</cp:revision>
  <dcterms:created xsi:type="dcterms:W3CDTF">2004-02-20T12:29:30Z</dcterms:created>
  <dcterms:modified xsi:type="dcterms:W3CDTF">2011-05-01T14:47:58Z</dcterms:modified>
</cp:coreProperties>
</file>